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70" r:id="rId4"/>
    <p:sldId id="272" r:id="rId5"/>
    <p:sldId id="274" r:id="rId6"/>
    <p:sldId id="275" r:id="rId7"/>
    <p:sldId id="276" r:id="rId8"/>
    <p:sldId id="278" r:id="rId9"/>
    <p:sldId id="279" r:id="rId10"/>
    <p:sldId id="280" r:id="rId11"/>
    <p:sldId id="283" r:id="rId12"/>
    <p:sldId id="284" r:id="rId13"/>
    <p:sldId id="285" r:id="rId14"/>
    <p:sldId id="287" r:id="rId15"/>
    <p:sldId id="288" r:id="rId16"/>
    <p:sldId id="289" r:id="rId17"/>
    <p:sldId id="290" r:id="rId18"/>
    <p:sldId id="291" r:id="rId19"/>
    <p:sldId id="292" r:id="rId20"/>
    <p:sldId id="293" r:id="rId21"/>
    <p:sldId id="294" r:id="rId22"/>
    <p:sldId id="295" r:id="rId23"/>
    <p:sldId id="297" r:id="rId24"/>
    <p:sldId id="298" r:id="rId25"/>
    <p:sldId id="299" r:id="rId26"/>
    <p:sldId id="300" r:id="rId27"/>
    <p:sldId id="301" r:id="rId28"/>
    <p:sldId id="302" r:id="rId29"/>
  </p:sldIdLst>
  <p:sldSz cx="9144000" cy="5143500" type="screen16x9"/>
  <p:notesSz cx="6858000" cy="9144000"/>
  <p:embeddedFontLst>
    <p:embeddedFont>
      <p:font typeface="Economica" panose="020B0604020202020204" charset="0"/>
      <p:regular r:id="rId31"/>
      <p:bold r:id="rId32"/>
      <p:italic r:id="rId33"/>
      <p:boldItalic r:id="rId34"/>
    </p:embeddedFont>
    <p:embeddedFont>
      <p:font typeface="Open Sans" panose="020B060402020202020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52" d="100"/>
          <a:sy n="152" d="100"/>
        </p:scale>
        <p:origin x="1098" y="13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1acaa3b99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11acaa3b99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22e67d8d0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122e67d8d0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1ef70e64d1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11ef70e64d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122e67d8d04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122e67d8d0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232487b4e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232487b4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122e67d8d04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122e67d8d0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22e67d8d0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122e67d8d0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11ad791c84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11ad791c8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232487b4ea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1232487b4e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11f2c107781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11f2c10778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2157e2fa26_1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2157e2fa26_1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11f2c107781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11f2c107781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232487b4ea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1232487b4e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11f2c107781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11f2c10778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11ef70e64d1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11ef70e64d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11f2c107781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11f2c10778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11f2c107781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11f2c10778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11f2c107781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11f2c107781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11a91e7eb2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11a91e7eb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1acaa3b993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1acaa3b99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20e3fc66c7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20e3fc66c7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1ef70e64d1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1ef70e64d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a91e7eb2b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1a91e7eb2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2157e2fa2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12157e2fa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1ef70e64d1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1ef70e64d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1ef70e64d1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1ef70e64d1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2157e2fa26_1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12157e2fa26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hyperlink" Target="https://www-tandfonline-com.proxy1.library.jhu.edu/doi/full/10.1080/02635143.2020.1778663"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tandfonline-com.proxy1.library.jhu.edu/doi/full/10.1080/02635143.2020.1778663"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a:solidFill>
            <a:srgbClr val="FFF2CC"/>
          </a:solidFill>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solidFill>
                  <a:srgbClr val="4A86E8"/>
                </a:solidFill>
              </a:rPr>
              <a:t>Global Education:</a:t>
            </a:r>
            <a:endParaRPr>
              <a:solidFill>
                <a:srgbClr val="4A86E8"/>
              </a:solidFill>
            </a:endParaRPr>
          </a:p>
          <a:p>
            <a:pPr marL="0" lvl="0" indent="0" algn="ctr" rtl="0">
              <a:spcBef>
                <a:spcPts val="0"/>
              </a:spcBef>
              <a:spcAft>
                <a:spcPts val="0"/>
              </a:spcAft>
              <a:buNone/>
            </a:pPr>
            <a:r>
              <a:rPr lang="en">
                <a:solidFill>
                  <a:srgbClr val="4A86E8"/>
                </a:solidFill>
              </a:rPr>
              <a:t>Some Leadership Challenges</a:t>
            </a:r>
            <a:r>
              <a:rPr lang="en"/>
              <a:t> </a:t>
            </a:r>
            <a:endParaRPr/>
          </a:p>
        </p:txBody>
      </p:sp>
      <p:sp>
        <p:nvSpPr>
          <p:cNvPr id="63" name="Google Shape;63;p13"/>
          <p:cNvSpPr txBox="1">
            <a:spLocks noGrp="1"/>
          </p:cNvSpPr>
          <p:nvPr>
            <p:ph type="subTitle" idx="1"/>
          </p:nvPr>
        </p:nvSpPr>
        <p:spPr>
          <a:xfrm>
            <a:off x="311700" y="29865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Dr. Laurence Peters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Results</a:t>
            </a:r>
            <a:endParaRPr/>
          </a:p>
        </p:txBody>
      </p:sp>
      <p:sp>
        <p:nvSpPr>
          <p:cNvPr id="234" name="Google Shape;234;p3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61950" algn="l" rtl="0">
              <a:spcBef>
                <a:spcPts val="0"/>
              </a:spcBef>
              <a:spcAft>
                <a:spcPts val="0"/>
              </a:spcAft>
              <a:buSzPts val="2100"/>
              <a:buFont typeface="Economica"/>
              <a:buChar char="●"/>
            </a:pPr>
            <a:r>
              <a:rPr lang="en" sz="2100">
                <a:latin typeface="Economica"/>
                <a:ea typeface="Economica"/>
                <a:cs typeface="Economica"/>
                <a:sym typeface="Economica"/>
              </a:rPr>
              <a:t>Students who reported having contact with people or individuals from a culture different than their own, including at or through school, performed higher in numerous aspects of global competence. </a:t>
            </a:r>
            <a:endParaRPr sz="2100">
              <a:latin typeface="Economica"/>
              <a:ea typeface="Economica"/>
              <a:cs typeface="Economica"/>
              <a:sym typeface="Economica"/>
            </a:endParaRPr>
          </a:p>
          <a:p>
            <a:pPr marL="457200" lvl="0" indent="-361950" algn="l" rtl="0">
              <a:spcBef>
                <a:spcPts val="0"/>
              </a:spcBef>
              <a:spcAft>
                <a:spcPts val="0"/>
              </a:spcAft>
              <a:buSzPts val="2100"/>
              <a:buFont typeface="Economica"/>
              <a:buChar char="●"/>
            </a:pPr>
            <a:r>
              <a:rPr lang="en" sz="2100">
                <a:latin typeface="Economica"/>
                <a:ea typeface="Economica"/>
                <a:cs typeface="Economica"/>
                <a:sym typeface="Economica"/>
              </a:rPr>
              <a:t>These students reported having higher levels of interest in learning about and respect for other cultures, and perhaps more importantly </a:t>
            </a:r>
            <a:r>
              <a:rPr lang="en" sz="2100" b="1">
                <a:latin typeface="Economica"/>
                <a:ea typeface="Economica"/>
                <a:cs typeface="Economica"/>
                <a:sym typeface="Economica"/>
              </a:rPr>
              <a:t>performed higher on skills assessment of cognitive adaptability </a:t>
            </a:r>
            <a:r>
              <a:rPr lang="en" sz="2100">
                <a:latin typeface="Economica"/>
                <a:ea typeface="Economica"/>
                <a:cs typeface="Economica"/>
                <a:sym typeface="Economica"/>
              </a:rPr>
              <a:t>(the ability to adapt their thinking and behavior to new and challenging situations)</a:t>
            </a:r>
            <a:r>
              <a:rPr lang="en" sz="2100" b="1">
                <a:latin typeface="Economica"/>
                <a:ea typeface="Economica"/>
                <a:cs typeface="Economica"/>
                <a:sym typeface="Economica"/>
              </a:rPr>
              <a:t> and perspective-taking</a:t>
            </a:r>
            <a:r>
              <a:rPr lang="en" sz="2100">
                <a:latin typeface="Economica"/>
                <a:ea typeface="Economica"/>
                <a:cs typeface="Economica"/>
                <a:sym typeface="Economica"/>
              </a:rPr>
              <a:t>.</a:t>
            </a:r>
            <a:endParaRPr sz="2100">
              <a:latin typeface="Economica"/>
              <a:ea typeface="Economica"/>
              <a:cs typeface="Economica"/>
              <a:sym typeface="Economica"/>
            </a:endParaRPr>
          </a:p>
          <a:p>
            <a:pPr marL="457200" lvl="0" indent="0" algn="l" rtl="0">
              <a:spcBef>
                <a:spcPts val="1200"/>
              </a:spcBef>
              <a:spcAft>
                <a:spcPts val="1200"/>
              </a:spcAft>
              <a:buNone/>
            </a:pPr>
            <a:endParaRPr sz="2400">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Human Connections Overcomes Curriculum </a:t>
            </a:r>
            <a:endParaRPr/>
          </a:p>
        </p:txBody>
      </p:sp>
      <p:sp>
        <p:nvSpPr>
          <p:cNvPr id="254" name="Google Shape;254;p4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solidFill>
                  <a:schemeClr val="dk1"/>
                </a:solidFill>
                <a:latin typeface="Economica"/>
                <a:ea typeface="Economica"/>
                <a:cs typeface="Economica"/>
                <a:sym typeface="Economica"/>
              </a:rPr>
              <a:t>Student variables were markedly more important than the school variables.</a:t>
            </a:r>
            <a:endParaRPr sz="24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400">
                <a:solidFill>
                  <a:schemeClr val="dk1"/>
                </a:solidFill>
                <a:latin typeface="Economica"/>
                <a:ea typeface="Economica"/>
                <a:cs typeface="Economica"/>
                <a:sym typeface="Economica"/>
              </a:rPr>
              <a:t>Apart from the variable “intercultural attitudes of teachers” the most significant school variable  </a:t>
            </a:r>
            <a:r>
              <a:rPr lang="en" sz="2400">
                <a:solidFill>
                  <a:schemeClr val="dk1"/>
                </a:solidFill>
                <a:highlight>
                  <a:srgbClr val="FFF2CC"/>
                </a:highlight>
                <a:latin typeface="Economica"/>
                <a:ea typeface="Economica"/>
                <a:cs typeface="Economica"/>
                <a:sym typeface="Economica"/>
              </a:rPr>
              <a:t>was “school with visiting teachers from other countries” (SC159Q01HA) (ranked 10th), and “multicultural/intercultural education practices at school” (SC165Q) (ranked 15th).</a:t>
            </a:r>
            <a:endParaRPr sz="2400">
              <a:solidFill>
                <a:schemeClr val="dk1"/>
              </a:solidFill>
              <a:highlight>
                <a:srgbClr val="FFF2CC"/>
              </a:highlight>
              <a:latin typeface="Economica"/>
              <a:ea typeface="Economica"/>
              <a:cs typeface="Economica"/>
              <a:sym typeface="Economica"/>
            </a:endParaRPr>
          </a:p>
          <a:p>
            <a:pPr marL="0" lvl="0" indent="0" algn="l" rtl="0">
              <a:spcBef>
                <a:spcPts val="1200"/>
              </a:spcBef>
              <a:spcAft>
                <a:spcPts val="1200"/>
              </a:spcAft>
              <a:buNone/>
            </a:pPr>
            <a:r>
              <a:rPr lang="en" sz="2400">
                <a:solidFill>
                  <a:schemeClr val="dk1"/>
                </a:solidFill>
                <a:latin typeface="Economica"/>
                <a:ea typeface="Economica"/>
                <a:cs typeface="Economica"/>
                <a:sym typeface="Economica"/>
              </a:rPr>
              <a:t>In particular, the school facto</a:t>
            </a:r>
            <a:r>
              <a:rPr lang="en" sz="2400">
                <a:solidFill>
                  <a:schemeClr val="dk1"/>
                </a:solidFill>
                <a:highlight>
                  <a:srgbClr val="FFF2CC"/>
                </a:highlight>
                <a:latin typeface="Economica"/>
                <a:ea typeface="Economica"/>
                <a:cs typeface="Economica"/>
                <a:sym typeface="Economica"/>
              </a:rPr>
              <a:t>r “intercultural attitudes of teachers” </a:t>
            </a:r>
            <a:r>
              <a:rPr lang="en" sz="2400">
                <a:solidFill>
                  <a:schemeClr val="dk1"/>
                </a:solidFill>
                <a:latin typeface="Economica"/>
                <a:ea typeface="Economica"/>
                <a:cs typeface="Economica"/>
                <a:sym typeface="Economica"/>
              </a:rPr>
              <a:t>(ST223Q) ranked in the top three</a:t>
            </a:r>
            <a:endParaRPr sz="2400">
              <a:solidFill>
                <a:schemeClr val="dk1"/>
              </a:solidFill>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solidFill>
                  <a:schemeClr val="accent1"/>
                </a:solidFill>
              </a:rPr>
              <a:t>Whole School Wide Approaches Needed</a:t>
            </a:r>
            <a:endParaRPr>
              <a:solidFill>
                <a:schemeClr val="accent1"/>
              </a:solidFill>
            </a:endParaRPr>
          </a:p>
        </p:txBody>
      </p:sp>
      <p:sp>
        <p:nvSpPr>
          <p:cNvPr id="260" name="Google Shape;260;p41"/>
          <p:cNvSpPr txBox="1">
            <a:spLocks noGrp="1"/>
          </p:cNvSpPr>
          <p:nvPr>
            <p:ph type="body" idx="1"/>
          </p:nvPr>
        </p:nvSpPr>
        <p:spPr>
          <a:xfrm>
            <a:off x="266825" y="102012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a:solidFill>
                  <a:schemeClr val="dk1"/>
                </a:solidFill>
                <a:latin typeface="Economica"/>
                <a:ea typeface="Economica"/>
                <a:cs typeface="Economica"/>
                <a:sym typeface="Economica"/>
              </a:rPr>
              <a:t>Students need to </a:t>
            </a:r>
            <a:r>
              <a:rPr lang="en" sz="2000">
                <a:solidFill>
                  <a:srgbClr val="4A86E8"/>
                </a:solidFill>
                <a:latin typeface="Economica"/>
                <a:ea typeface="Economica"/>
                <a:cs typeface="Economica"/>
                <a:sym typeface="Economica"/>
              </a:rPr>
              <a:t>see </a:t>
            </a:r>
            <a:r>
              <a:rPr lang="en" sz="2000" u="sng">
                <a:solidFill>
                  <a:srgbClr val="4A86E8"/>
                </a:solidFill>
                <a:latin typeface="Economica"/>
                <a:ea typeface="Economica"/>
                <a:cs typeface="Economica"/>
                <a:sym typeface="Economica"/>
              </a:rPr>
              <a:t>global values</a:t>
            </a:r>
            <a:r>
              <a:rPr lang="en" sz="2000">
                <a:solidFill>
                  <a:srgbClr val="4A86E8"/>
                </a:solidFill>
                <a:latin typeface="Economica"/>
                <a:ea typeface="Economica"/>
                <a:cs typeface="Economica"/>
                <a:sym typeface="Economica"/>
              </a:rPr>
              <a:t> modeled in their lives</a:t>
            </a:r>
            <a:r>
              <a:rPr lang="en" sz="2000">
                <a:solidFill>
                  <a:schemeClr val="dk1"/>
                </a:solidFill>
                <a:latin typeface="Economica"/>
                <a:ea typeface="Economica"/>
                <a:cs typeface="Economica"/>
                <a:sym typeface="Economica"/>
              </a:rPr>
              <a:t>, </a:t>
            </a:r>
            <a:endParaRPr sz="2000">
              <a:solidFill>
                <a:schemeClr val="dk1"/>
              </a:solidFill>
              <a:latin typeface="Economica"/>
              <a:ea typeface="Economica"/>
              <a:cs typeface="Economica"/>
              <a:sym typeface="Economica"/>
            </a:endParaRPr>
          </a:p>
          <a:p>
            <a:pPr marL="457200" lvl="0" indent="0" algn="l" rtl="0">
              <a:lnSpc>
                <a:spcPct val="100000"/>
              </a:lnSpc>
              <a:spcBef>
                <a:spcPts val="0"/>
              </a:spcBef>
              <a:spcAft>
                <a:spcPts val="0"/>
              </a:spcAft>
              <a:buNone/>
            </a:pPr>
            <a:endParaRPr sz="2000" i="1">
              <a:solidFill>
                <a:schemeClr val="dk1"/>
              </a:solidFill>
              <a:latin typeface="Economica"/>
              <a:ea typeface="Economica"/>
              <a:cs typeface="Economica"/>
              <a:sym typeface="Economica"/>
            </a:endParaRPr>
          </a:p>
          <a:p>
            <a:pPr marL="457200" lvl="0" indent="0" algn="l" rtl="0">
              <a:lnSpc>
                <a:spcPct val="100000"/>
              </a:lnSpc>
              <a:spcBef>
                <a:spcPts val="0"/>
              </a:spcBef>
              <a:spcAft>
                <a:spcPts val="0"/>
              </a:spcAft>
              <a:buNone/>
            </a:pPr>
            <a:r>
              <a:rPr lang="en" sz="2000" i="1">
                <a:solidFill>
                  <a:schemeClr val="dk1"/>
                </a:solidFill>
                <a:latin typeface="Economica"/>
                <a:ea typeface="Economica"/>
                <a:cs typeface="Economica"/>
                <a:sym typeface="Economica"/>
              </a:rPr>
              <a:t>Many school mission statements nod symbolically to prepare students for a global future but school leaders must translate these wishes and hopes to infusing the school culture.</a:t>
            </a:r>
            <a:r>
              <a:rPr lang="en" sz="2000">
                <a:solidFill>
                  <a:schemeClr val="dk1"/>
                </a:solidFill>
                <a:latin typeface="Economica"/>
                <a:ea typeface="Economica"/>
                <a:cs typeface="Economica"/>
                <a:sym typeface="Economica"/>
              </a:rPr>
              <a:t> </a:t>
            </a:r>
            <a:endParaRPr sz="2000">
              <a:solidFill>
                <a:schemeClr val="dk1"/>
              </a:solidFill>
              <a:latin typeface="Economica"/>
              <a:ea typeface="Economica"/>
              <a:cs typeface="Economica"/>
              <a:sym typeface="Economica"/>
            </a:endParaRPr>
          </a:p>
          <a:p>
            <a:pPr marL="0" lvl="0" indent="0" algn="l" rtl="0">
              <a:lnSpc>
                <a:spcPct val="100000"/>
              </a:lnSpc>
              <a:spcBef>
                <a:spcPts val="0"/>
              </a:spcBef>
              <a:spcAft>
                <a:spcPts val="0"/>
              </a:spcAft>
              <a:buNone/>
            </a:pPr>
            <a:endParaRPr sz="2000">
              <a:solidFill>
                <a:schemeClr val="dk1"/>
              </a:solidFill>
              <a:latin typeface="Economica"/>
              <a:ea typeface="Economica"/>
              <a:cs typeface="Economica"/>
              <a:sym typeface="Economica"/>
            </a:endParaRPr>
          </a:p>
          <a:p>
            <a:pPr marL="0" lvl="0" indent="0" algn="l" rtl="0">
              <a:lnSpc>
                <a:spcPct val="100000"/>
              </a:lnSpc>
              <a:spcBef>
                <a:spcPts val="0"/>
              </a:spcBef>
              <a:spcAft>
                <a:spcPts val="0"/>
              </a:spcAft>
              <a:buNone/>
            </a:pPr>
            <a:r>
              <a:rPr lang="en" sz="2000" u="sng">
                <a:solidFill>
                  <a:schemeClr val="dk1"/>
                </a:solidFill>
                <a:latin typeface="Economica"/>
                <a:ea typeface="Economica"/>
                <a:cs typeface="Economica"/>
                <a:sym typeface="Economica"/>
              </a:rPr>
              <a:t>Some Examples:</a:t>
            </a:r>
            <a:endParaRPr sz="2000" u="sng">
              <a:solidFill>
                <a:schemeClr val="dk1"/>
              </a:solidFill>
              <a:latin typeface="Economica"/>
              <a:ea typeface="Economica"/>
              <a:cs typeface="Economica"/>
              <a:sym typeface="Economica"/>
            </a:endParaRPr>
          </a:p>
          <a:p>
            <a:pPr marL="0" lvl="0" indent="0" algn="l" rtl="0">
              <a:lnSpc>
                <a:spcPct val="100000"/>
              </a:lnSpc>
              <a:spcBef>
                <a:spcPts val="0"/>
              </a:spcBef>
              <a:spcAft>
                <a:spcPts val="0"/>
              </a:spcAft>
              <a:buNone/>
            </a:pPr>
            <a:endParaRPr sz="2000" u="sng">
              <a:solidFill>
                <a:schemeClr val="dk1"/>
              </a:solidFill>
              <a:latin typeface="Economica"/>
              <a:ea typeface="Economica"/>
              <a:cs typeface="Economica"/>
              <a:sym typeface="Economica"/>
            </a:endParaRPr>
          </a:p>
          <a:p>
            <a:pPr marL="457200" lvl="0" indent="-355600" algn="l" rtl="0">
              <a:lnSpc>
                <a:spcPct val="10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 The development of a globally aware student newspaper, </a:t>
            </a:r>
            <a:endParaRPr sz="2000">
              <a:solidFill>
                <a:schemeClr val="dk1"/>
              </a:solidFill>
              <a:latin typeface="Economica"/>
              <a:ea typeface="Economica"/>
              <a:cs typeface="Economica"/>
              <a:sym typeface="Economica"/>
            </a:endParaRPr>
          </a:p>
          <a:p>
            <a:pPr marL="457200" lvl="0" indent="-355600" algn="l" rtl="0">
              <a:lnSpc>
                <a:spcPct val="10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 School and community wide projects that are global in nature </a:t>
            </a:r>
            <a:endParaRPr sz="2000">
              <a:solidFill>
                <a:schemeClr val="dk1"/>
              </a:solidFill>
              <a:latin typeface="Economica"/>
              <a:ea typeface="Economica"/>
              <a:cs typeface="Economica"/>
              <a:sym typeface="Economica"/>
            </a:endParaRPr>
          </a:p>
          <a:p>
            <a:pPr marL="457200" lvl="0" indent="-355600" algn="l" rtl="0">
              <a:lnSpc>
                <a:spcPct val="10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 Visitors from other countries welcomed on a regular basis</a:t>
            </a:r>
            <a:endParaRPr sz="2000">
              <a:solidFill>
                <a:schemeClr val="dk1"/>
              </a:solidFill>
              <a:latin typeface="Economica"/>
              <a:ea typeface="Economica"/>
              <a:cs typeface="Economica"/>
              <a:sym typeface="Economica"/>
            </a:endParaRPr>
          </a:p>
          <a:p>
            <a:pPr marL="457200" lvl="0" indent="-355600" algn="l" rtl="0">
              <a:lnSpc>
                <a:spcPct val="10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 Regular discussions and debates about world issues</a:t>
            </a:r>
            <a:endParaRPr sz="2000">
              <a:solidFill>
                <a:schemeClr val="dk1"/>
              </a:solidFill>
              <a:latin typeface="Economica"/>
              <a:ea typeface="Economica"/>
              <a:cs typeface="Economica"/>
              <a:sym typeface="Economica"/>
            </a:endParaRPr>
          </a:p>
          <a:p>
            <a:pPr marL="0" lvl="0" indent="0" algn="l" rtl="0">
              <a:spcBef>
                <a:spcPts val="0"/>
              </a:spcBef>
              <a:spcAft>
                <a:spcPts val="1200"/>
              </a:spcAft>
              <a:buNone/>
            </a:pPr>
            <a:endParaRPr sz="2000">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n" sz="2880"/>
              <a:t>To understand different viewpoints you have to engage with others</a:t>
            </a:r>
            <a:endParaRPr sz="2880"/>
          </a:p>
        </p:txBody>
      </p:sp>
      <p:sp>
        <p:nvSpPr>
          <p:cNvPr id="266" name="Google Shape;266;p4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latin typeface="Economica"/>
                <a:ea typeface="Economica"/>
                <a:cs typeface="Economica"/>
                <a:sym typeface="Economica"/>
              </a:rPr>
              <a:t>In other words all these factors:</a:t>
            </a:r>
            <a:endParaRPr sz="1900">
              <a:latin typeface="Economica"/>
              <a:ea typeface="Economica"/>
              <a:cs typeface="Economica"/>
              <a:sym typeface="Economica"/>
            </a:endParaRPr>
          </a:p>
          <a:p>
            <a:pPr marL="457200" lvl="0" indent="-349250" algn="l" rtl="0">
              <a:spcBef>
                <a:spcPts val="120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To examine issues and situations of local, global and cultural significance (e.g. poverty, economic interdependence,migration, inequality, environmental risks, conflicts, cultural differences and stereotypes)</a:t>
            </a:r>
            <a:endParaRPr sz="1900">
              <a:solidFill>
                <a:schemeClr val="dk1"/>
              </a:solidFill>
              <a:latin typeface="Economica"/>
              <a:ea typeface="Economica"/>
              <a:cs typeface="Economica"/>
              <a:sym typeface="Economica"/>
            </a:endParaRPr>
          </a:p>
          <a:p>
            <a:pPr marL="457200" lvl="0" indent="-349250" algn="l" rtl="0">
              <a:spcBef>
                <a:spcPts val="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To understand and appreciate different perspectives and worldviews</a:t>
            </a:r>
            <a:endParaRPr sz="1900">
              <a:solidFill>
                <a:schemeClr val="dk1"/>
              </a:solidFill>
              <a:latin typeface="Economica"/>
              <a:ea typeface="Economica"/>
              <a:cs typeface="Economica"/>
              <a:sym typeface="Economica"/>
            </a:endParaRPr>
          </a:p>
          <a:p>
            <a:pPr marL="457200" lvl="0" indent="-349250" algn="l" rtl="0">
              <a:spcBef>
                <a:spcPts val="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To establish positive interactions with people of different national, ethnic, religious, social or cultural backgrounds or gender</a:t>
            </a:r>
            <a:endParaRPr sz="1900">
              <a:solidFill>
                <a:schemeClr val="dk1"/>
              </a:solidFill>
              <a:latin typeface="Economica"/>
              <a:ea typeface="Economica"/>
              <a:cs typeface="Economica"/>
              <a:sym typeface="Economica"/>
            </a:endParaRPr>
          </a:p>
          <a:p>
            <a:pPr marL="457200" lvl="0" indent="-349250" algn="l" rtl="0">
              <a:spcBef>
                <a:spcPts val="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Disposition to take constructive action towards sustainable development and collective well-being.</a:t>
            </a:r>
            <a:endParaRPr sz="1900">
              <a:solidFill>
                <a:schemeClr val="dk1"/>
              </a:solidFill>
              <a:latin typeface="Economica"/>
              <a:ea typeface="Economica"/>
              <a:cs typeface="Economica"/>
              <a:sym typeface="Economica"/>
            </a:endParaRPr>
          </a:p>
          <a:p>
            <a:pPr marL="0" lvl="0" indent="0" algn="l" rtl="0">
              <a:spcBef>
                <a:spcPts val="1200"/>
              </a:spcBef>
              <a:spcAft>
                <a:spcPts val="1200"/>
              </a:spcAft>
              <a:buNone/>
            </a:pPr>
            <a:r>
              <a:rPr lang="en" sz="1900">
                <a:solidFill>
                  <a:schemeClr val="dk1"/>
                </a:solidFill>
                <a:latin typeface="Economica"/>
                <a:ea typeface="Economica"/>
                <a:cs typeface="Economica"/>
                <a:sym typeface="Economica"/>
              </a:rPr>
              <a:t>All critically depend on the ability of the </a:t>
            </a:r>
            <a:r>
              <a:rPr lang="en" sz="1900">
                <a:solidFill>
                  <a:schemeClr val="dk1"/>
                </a:solidFill>
                <a:highlight>
                  <a:schemeClr val="accent6"/>
                </a:highlight>
                <a:latin typeface="Economica"/>
                <a:ea typeface="Economica"/>
                <a:cs typeface="Economica"/>
                <a:sym typeface="Economica"/>
              </a:rPr>
              <a:t>TEACHER to SHOW EMPATHY AND CONNECTIONS WITH THOSE FROM OTHER CULTURES NOT FOR SYMBOLIC PURPOSES</a:t>
            </a:r>
            <a:r>
              <a:rPr lang="en" sz="1900">
                <a:solidFill>
                  <a:schemeClr val="dk1"/>
                </a:solidFill>
                <a:latin typeface="Economica"/>
                <a:ea typeface="Economica"/>
                <a:cs typeface="Economica"/>
                <a:sym typeface="Economica"/>
              </a:rPr>
              <a:t> (food festivals etc) but involve real collaborations.</a:t>
            </a:r>
            <a:endParaRPr sz="1900">
              <a:solidFill>
                <a:schemeClr val="dk1"/>
              </a:solidFill>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277" name="Google Shape;277;p44" descr="Empatico White Bg 800 Orig"/>
          <p:cNvPicPr preferRelativeResize="0"/>
          <p:nvPr/>
        </p:nvPicPr>
        <p:blipFill>
          <a:blip r:embed="rId3">
            <a:alphaModFix/>
          </a:blip>
          <a:stretch>
            <a:fillRect/>
          </a:stretch>
        </p:blipFill>
        <p:spPr>
          <a:xfrm>
            <a:off x="3401850" y="565325"/>
            <a:ext cx="2857500" cy="628650"/>
          </a:xfrm>
          <a:prstGeom prst="rect">
            <a:avLst/>
          </a:prstGeom>
          <a:noFill/>
          <a:ln>
            <a:noFill/>
          </a:ln>
        </p:spPr>
      </p:pic>
      <p:sp>
        <p:nvSpPr>
          <p:cNvPr id="278" name="Google Shape;278;p44"/>
          <p:cNvSpPr txBox="1"/>
          <p:nvPr/>
        </p:nvSpPr>
        <p:spPr>
          <a:xfrm>
            <a:off x="3554250" y="717725"/>
            <a:ext cx="3000000" cy="691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a:t>							</a:t>
            </a:r>
            <a:endParaRPr sz="1100"/>
          </a:p>
          <a:p>
            <a:pPr marL="0" lvl="0" indent="0" algn="l" rtl="0">
              <a:spcBef>
                <a:spcPts val="0"/>
              </a:spcBef>
              <a:spcAft>
                <a:spcPts val="0"/>
              </a:spcAft>
              <a:buNone/>
            </a:pPr>
            <a:r>
              <a:rPr lang="en" sz="1100"/>
              <a:t>				 			</a:t>
            </a:r>
            <a:endParaRPr sz="1100"/>
          </a:p>
          <a:p>
            <a:pPr marL="0" lvl="0" indent="0" algn="l" rtl="0">
              <a:spcBef>
                <a:spcPts val="0"/>
              </a:spcBef>
              <a:spcAft>
                <a:spcPts val="0"/>
              </a:spcAft>
              <a:buNone/>
            </a:pPr>
            <a:r>
              <a:rPr lang="en" sz="1100"/>
              <a:t>			 						</a:t>
            </a:r>
            <a:endParaRPr sz="1100"/>
          </a:p>
          <a:p>
            <a:pPr marL="0" lvl="0" indent="0" algn="l" rtl="0">
              <a:lnSpc>
                <a:spcPct val="115000"/>
              </a:lnSpc>
              <a:spcBef>
                <a:spcPts val="1400"/>
              </a:spcBef>
              <a:spcAft>
                <a:spcPts val="400"/>
              </a:spcAft>
              <a:buNone/>
            </a:pPr>
            <a:endParaRPr sz="1300" b="1" u="sng">
              <a:solidFill>
                <a:schemeClr val="hlink"/>
              </a:solidFill>
            </a:endParaRPr>
          </a:p>
        </p:txBody>
      </p:sp>
      <p:pic>
        <p:nvPicPr>
          <p:cNvPr id="279" name="Google Shape;279;p44" descr="Epals"/>
          <p:cNvPicPr preferRelativeResize="0"/>
          <p:nvPr/>
        </p:nvPicPr>
        <p:blipFill>
          <a:blip r:embed="rId4">
            <a:alphaModFix/>
          </a:blip>
          <a:stretch>
            <a:fillRect/>
          </a:stretch>
        </p:blipFill>
        <p:spPr>
          <a:xfrm>
            <a:off x="287025" y="178946"/>
            <a:ext cx="2585425" cy="1643254"/>
          </a:xfrm>
          <a:prstGeom prst="rect">
            <a:avLst/>
          </a:prstGeom>
          <a:noFill/>
          <a:ln>
            <a:noFill/>
          </a:ln>
        </p:spPr>
      </p:pic>
      <p:pic>
        <p:nvPicPr>
          <p:cNvPr id="280" name="Google Shape;280;p44" descr="Gem"/>
          <p:cNvPicPr preferRelativeResize="0"/>
          <p:nvPr/>
        </p:nvPicPr>
        <p:blipFill>
          <a:blip r:embed="rId5">
            <a:alphaModFix/>
          </a:blip>
          <a:stretch>
            <a:fillRect/>
          </a:stretch>
        </p:blipFill>
        <p:spPr>
          <a:xfrm>
            <a:off x="3356975" y="2665775"/>
            <a:ext cx="2381250" cy="1095375"/>
          </a:xfrm>
          <a:prstGeom prst="rect">
            <a:avLst/>
          </a:prstGeom>
          <a:noFill/>
          <a:ln>
            <a:noFill/>
          </a:ln>
        </p:spPr>
      </p:pic>
      <p:pic>
        <p:nvPicPr>
          <p:cNvPr id="281" name="Google Shape;281;p44" descr="Global Nomads"/>
          <p:cNvPicPr preferRelativeResize="0"/>
          <p:nvPr/>
        </p:nvPicPr>
        <p:blipFill>
          <a:blip r:embed="rId6">
            <a:alphaModFix/>
          </a:blip>
          <a:stretch>
            <a:fillRect/>
          </a:stretch>
        </p:blipFill>
        <p:spPr>
          <a:xfrm>
            <a:off x="6406175" y="1956875"/>
            <a:ext cx="1950900" cy="2064575"/>
          </a:xfrm>
          <a:prstGeom prst="rect">
            <a:avLst/>
          </a:prstGeom>
          <a:noFill/>
          <a:ln>
            <a:noFill/>
          </a:ln>
        </p:spPr>
      </p:pic>
      <p:pic>
        <p:nvPicPr>
          <p:cNvPr id="282" name="Google Shape;282;p44" descr="iEARN Logo"/>
          <p:cNvPicPr preferRelativeResize="0"/>
          <p:nvPr/>
        </p:nvPicPr>
        <p:blipFill>
          <a:blip r:embed="rId7">
            <a:alphaModFix/>
          </a:blip>
          <a:stretch>
            <a:fillRect/>
          </a:stretch>
        </p:blipFill>
        <p:spPr>
          <a:xfrm>
            <a:off x="708925" y="2571750"/>
            <a:ext cx="2441825" cy="628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Multiple Positive Effects Related to Collaboration</a:t>
            </a:r>
            <a:endParaRPr/>
          </a:p>
        </p:txBody>
      </p:sp>
      <p:sp>
        <p:nvSpPr>
          <p:cNvPr id="288" name="Google Shape;288;p4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None/>
            </a:pPr>
            <a:endParaRPr sz="1100" u="sng">
              <a:solidFill>
                <a:schemeClr val="dk1"/>
              </a:solidFill>
            </a:endParaRPr>
          </a:p>
          <a:p>
            <a:pPr marL="0" lvl="0" indent="0" algn="l" rtl="0">
              <a:spcBef>
                <a:spcPts val="1200"/>
              </a:spcBef>
              <a:spcAft>
                <a:spcPts val="0"/>
              </a:spcAft>
              <a:buNone/>
            </a:pPr>
            <a:r>
              <a:rPr lang="en" sz="6600" u="sng">
                <a:solidFill>
                  <a:schemeClr val="dk1"/>
                </a:solidFill>
                <a:latin typeface="Economica"/>
                <a:ea typeface="Economica"/>
                <a:cs typeface="Economica"/>
                <a:sym typeface="Economica"/>
              </a:rPr>
              <a:t>Research shows</a:t>
            </a:r>
            <a:endParaRPr sz="6600" u="sng">
              <a:solidFill>
                <a:schemeClr val="dk1"/>
              </a:solidFill>
              <a:latin typeface="Economica"/>
              <a:ea typeface="Economica"/>
              <a:cs typeface="Economica"/>
              <a:sym typeface="Economica"/>
            </a:endParaRPr>
          </a:p>
          <a:p>
            <a:pPr marL="0" lvl="0" indent="0" algn="l" rtl="0">
              <a:spcBef>
                <a:spcPts val="1200"/>
              </a:spcBef>
              <a:spcAft>
                <a:spcPts val="0"/>
              </a:spcAft>
              <a:buNone/>
            </a:pPr>
            <a:r>
              <a:rPr lang="en" sz="6000">
                <a:solidFill>
                  <a:schemeClr val="dk1"/>
                </a:solidFill>
                <a:latin typeface="Economica"/>
                <a:ea typeface="Economica"/>
                <a:cs typeface="Economica"/>
                <a:sym typeface="Economica"/>
              </a:rPr>
              <a:t>This confirms previous research that PBL experiences can i</a:t>
            </a:r>
            <a:r>
              <a:rPr lang="en" sz="6000">
                <a:solidFill>
                  <a:schemeClr val="dk1"/>
                </a:solidFill>
                <a:highlight>
                  <a:srgbClr val="FFF2CC"/>
                </a:highlight>
                <a:latin typeface="Economica"/>
                <a:ea typeface="Economica"/>
                <a:cs typeface="Economica"/>
                <a:sym typeface="Economica"/>
              </a:rPr>
              <a:t>mprove levels of student communication due to reduced anxiety and higher self-efficacy</a:t>
            </a:r>
            <a:r>
              <a:rPr lang="en" sz="6000">
                <a:solidFill>
                  <a:schemeClr val="dk1"/>
                </a:solidFill>
                <a:latin typeface="Economica"/>
                <a:ea typeface="Economica"/>
                <a:cs typeface="Economica"/>
                <a:sym typeface="Economica"/>
              </a:rPr>
              <a:t> (Han, Capraro, and Capraro</a:t>
            </a:r>
            <a:r>
              <a:rPr lang="en" sz="60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6000" u="sng">
                <a:solidFill>
                  <a:schemeClr val="hlink"/>
                </a:solidFill>
                <a:latin typeface="Economica"/>
                <a:ea typeface="Economica"/>
                <a:cs typeface="Economica"/>
                <a:sym typeface="Economica"/>
                <a:hlinkClick r:id="rId3"/>
              </a:rPr>
              <a:t>2016</a:t>
            </a:r>
            <a:r>
              <a:rPr lang="en" sz="6000">
                <a:solidFill>
                  <a:schemeClr val="dk1"/>
                </a:solidFill>
                <a:latin typeface="Economica"/>
                <a:ea typeface="Economica"/>
                <a:cs typeface="Economica"/>
                <a:sym typeface="Economica"/>
              </a:rPr>
              <a:t>). </a:t>
            </a:r>
            <a:endParaRPr sz="6000">
              <a:solidFill>
                <a:schemeClr val="dk1"/>
              </a:solidFill>
              <a:latin typeface="Economica"/>
              <a:ea typeface="Economica"/>
              <a:cs typeface="Economica"/>
              <a:sym typeface="Economica"/>
            </a:endParaRPr>
          </a:p>
          <a:p>
            <a:pPr marL="0" lvl="0" indent="0" algn="l" rtl="0">
              <a:spcBef>
                <a:spcPts val="1200"/>
              </a:spcBef>
              <a:spcAft>
                <a:spcPts val="0"/>
              </a:spcAft>
              <a:buNone/>
            </a:pPr>
            <a:r>
              <a:rPr lang="en" sz="6000">
                <a:solidFill>
                  <a:schemeClr val="dk1"/>
                </a:solidFill>
                <a:latin typeface="Economica"/>
                <a:ea typeface="Economica"/>
                <a:cs typeface="Economica"/>
                <a:sym typeface="Economica"/>
              </a:rPr>
              <a:t>Further, virtual interactions can maintain </a:t>
            </a:r>
            <a:r>
              <a:rPr lang="en" sz="6000">
                <a:solidFill>
                  <a:schemeClr val="dk1"/>
                </a:solidFill>
                <a:highlight>
                  <a:srgbClr val="FFFF00"/>
                </a:highlight>
                <a:latin typeface="Economica"/>
                <a:ea typeface="Economica"/>
                <a:cs typeface="Economica"/>
                <a:sym typeface="Economica"/>
              </a:rPr>
              <a:t>the focus of conversation, keeping students on-topic with increased and more equal participation </a:t>
            </a:r>
            <a:r>
              <a:rPr lang="en" sz="6000">
                <a:solidFill>
                  <a:schemeClr val="dk1"/>
                </a:solidFill>
                <a:latin typeface="Economica"/>
                <a:ea typeface="Economica"/>
                <a:cs typeface="Economica"/>
                <a:sym typeface="Economica"/>
              </a:rPr>
              <a:t>(Berry</a:t>
            </a:r>
            <a:r>
              <a:rPr lang="en" sz="60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6000" u="sng">
                <a:solidFill>
                  <a:schemeClr val="hlink"/>
                </a:solidFill>
                <a:latin typeface="Economica"/>
                <a:ea typeface="Economica"/>
                <a:cs typeface="Economica"/>
                <a:sym typeface="Economica"/>
                <a:hlinkClick r:id="rId3"/>
              </a:rPr>
              <a:t>2006</a:t>
            </a:r>
            <a:r>
              <a:rPr lang="en" sz="6000">
                <a:solidFill>
                  <a:schemeClr val="dk1"/>
                </a:solidFill>
                <a:latin typeface="Economica"/>
                <a:ea typeface="Economica"/>
                <a:cs typeface="Economica"/>
                <a:sym typeface="Economica"/>
              </a:rPr>
              <a:t>). </a:t>
            </a:r>
            <a:endParaRPr sz="6000">
              <a:solidFill>
                <a:schemeClr val="dk1"/>
              </a:solidFill>
              <a:latin typeface="Economica"/>
              <a:ea typeface="Economica"/>
              <a:cs typeface="Economica"/>
              <a:sym typeface="Economica"/>
            </a:endParaRPr>
          </a:p>
          <a:p>
            <a:pPr marL="0" lvl="0" indent="0" algn="l" rtl="0">
              <a:spcBef>
                <a:spcPts val="1200"/>
              </a:spcBef>
              <a:spcAft>
                <a:spcPts val="0"/>
              </a:spcAft>
              <a:buNone/>
            </a:pPr>
            <a:r>
              <a:rPr lang="en" sz="6000">
                <a:solidFill>
                  <a:schemeClr val="dk1"/>
                </a:solidFill>
                <a:latin typeface="Economica"/>
                <a:ea typeface="Economica"/>
                <a:cs typeface="Economica"/>
                <a:sym typeface="Economica"/>
              </a:rPr>
              <a:t>This conversation led to a</a:t>
            </a:r>
            <a:r>
              <a:rPr lang="en" sz="6000">
                <a:solidFill>
                  <a:schemeClr val="dk1"/>
                </a:solidFill>
                <a:highlight>
                  <a:srgbClr val="FCE5CD"/>
                </a:highlight>
                <a:latin typeface="Economica"/>
                <a:ea typeface="Economica"/>
                <a:cs typeface="Economica"/>
                <a:sym typeface="Economica"/>
              </a:rPr>
              <a:t>dditional active listening and collaboration opportunities</a:t>
            </a:r>
            <a:r>
              <a:rPr lang="en" sz="6000">
                <a:solidFill>
                  <a:schemeClr val="dk1"/>
                </a:solidFill>
                <a:latin typeface="Economica"/>
                <a:ea typeface="Economica"/>
                <a:cs typeface="Economica"/>
                <a:sym typeface="Economica"/>
              </a:rPr>
              <a:t> in the global classrooms. Teachers observed that students were very interested in learning about their global partners and worked together better as a result. </a:t>
            </a:r>
            <a:endParaRPr sz="6000">
              <a:solidFill>
                <a:schemeClr val="dk1"/>
              </a:solidFill>
              <a:latin typeface="Economica"/>
              <a:ea typeface="Economica"/>
              <a:cs typeface="Economica"/>
              <a:sym typeface="Economica"/>
            </a:endParaRPr>
          </a:p>
          <a:p>
            <a:pPr marL="0" lvl="0" indent="0" algn="l" rtl="0">
              <a:spcBef>
                <a:spcPts val="1200"/>
              </a:spcBef>
              <a:spcAft>
                <a:spcPts val="1200"/>
              </a:spcAft>
              <a:buNone/>
            </a:pPr>
            <a:r>
              <a:rPr lang="en" sz="6000">
                <a:solidFill>
                  <a:schemeClr val="dk1"/>
                </a:solidFill>
                <a:latin typeface="Economica"/>
                <a:ea typeface="Economica"/>
                <a:cs typeface="Economica"/>
                <a:sym typeface="Economica"/>
              </a:rPr>
              <a:t>The second competency of valuing others’ perspectives revolves around </a:t>
            </a:r>
            <a:r>
              <a:rPr lang="en" sz="6000">
                <a:solidFill>
                  <a:schemeClr val="dk1"/>
                </a:solidFill>
                <a:highlight>
                  <a:srgbClr val="FCE5CD"/>
                </a:highlight>
                <a:latin typeface="Economica"/>
                <a:ea typeface="Economica"/>
                <a:cs typeface="Economica"/>
                <a:sym typeface="Economica"/>
              </a:rPr>
              <a:t>group discussion to understand various viewpoints</a:t>
            </a:r>
            <a:r>
              <a:rPr lang="en" sz="6000">
                <a:solidFill>
                  <a:schemeClr val="dk1"/>
                </a:solidFill>
                <a:latin typeface="Economica"/>
                <a:ea typeface="Economica"/>
                <a:cs typeface="Economica"/>
                <a:sym typeface="Economica"/>
              </a:rPr>
              <a:t> (National Research Council</a:t>
            </a:r>
            <a:r>
              <a:rPr lang="en" sz="60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6000" u="sng">
                <a:solidFill>
                  <a:schemeClr val="hlink"/>
                </a:solidFill>
                <a:latin typeface="Economica"/>
                <a:ea typeface="Economica"/>
                <a:cs typeface="Economica"/>
                <a:sym typeface="Economica"/>
                <a:hlinkClick r:id="rId3"/>
              </a:rPr>
              <a:t>2012</a:t>
            </a:r>
            <a:r>
              <a:rPr lang="en" sz="6000">
                <a:solidFill>
                  <a:schemeClr val="dk1"/>
                </a:solidFill>
                <a:latin typeface="Economica"/>
                <a:ea typeface="Economica"/>
                <a:cs typeface="Economica"/>
                <a:sym typeface="Economica"/>
              </a:rPr>
              <a:t>; Zakaria, Amelinckx, and Wilemon</a:t>
            </a:r>
            <a:r>
              <a:rPr lang="en" sz="60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6000" u="sng">
                <a:solidFill>
                  <a:schemeClr val="hlink"/>
                </a:solidFill>
                <a:latin typeface="Economica"/>
                <a:ea typeface="Economica"/>
                <a:cs typeface="Economica"/>
                <a:sym typeface="Economica"/>
                <a:hlinkClick r:id="rId3"/>
              </a:rPr>
              <a:t>2004</a:t>
            </a:r>
            <a:r>
              <a:rPr lang="en" sz="6000">
                <a:solidFill>
                  <a:schemeClr val="dk1"/>
                </a:solidFill>
                <a:latin typeface="Economica"/>
                <a:ea typeface="Economica"/>
                <a:cs typeface="Economica"/>
                <a:sym typeface="Economica"/>
              </a:rPr>
              <a:t>).</a:t>
            </a:r>
            <a:endParaRPr sz="6000">
              <a:solidFill>
                <a:schemeClr val="dk1"/>
              </a:solidFill>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Exposure to multiple perspectives</a:t>
            </a:r>
            <a:endParaRPr/>
          </a:p>
        </p:txBody>
      </p:sp>
      <p:sp>
        <p:nvSpPr>
          <p:cNvPr id="294" name="Google Shape;294;p4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55000" lnSpcReduction="10000"/>
          </a:bodyPr>
          <a:lstStyle/>
          <a:p>
            <a:pPr marL="0" lvl="0" indent="0" algn="l" rtl="0">
              <a:spcBef>
                <a:spcPts val="0"/>
              </a:spcBef>
              <a:spcAft>
                <a:spcPts val="0"/>
              </a:spcAft>
              <a:buNone/>
            </a:pPr>
            <a:r>
              <a:rPr lang="en" sz="2800">
                <a:solidFill>
                  <a:schemeClr val="dk1"/>
                </a:solidFill>
                <a:latin typeface="Economica"/>
                <a:ea typeface="Economica"/>
                <a:cs typeface="Economica"/>
                <a:sym typeface="Economica"/>
              </a:rPr>
              <a:t>Research that global collaboration provides opportunities for students to be exposed to a variety of opinions (Kohut</a:t>
            </a:r>
            <a:r>
              <a:rPr lang="en" sz="28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latin typeface="Economica"/>
                <a:ea typeface="Economica"/>
                <a:cs typeface="Economica"/>
                <a:sym typeface="Economica"/>
                <a:hlinkClick r:id="rId3"/>
              </a:rPr>
              <a:t>2012</a:t>
            </a:r>
            <a:r>
              <a:rPr lang="en" sz="2800">
                <a:solidFill>
                  <a:schemeClr val="dk1"/>
                </a:solidFill>
                <a:latin typeface="Economica"/>
                <a:ea typeface="Economica"/>
                <a:cs typeface="Economica"/>
                <a:sym typeface="Economica"/>
              </a:rPr>
              <a:t>), and students value those cultural differences (Cifuentes and Shih</a:t>
            </a:r>
            <a:r>
              <a:rPr lang="en" sz="28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latin typeface="Economica"/>
                <a:ea typeface="Economica"/>
                <a:cs typeface="Economica"/>
                <a:sym typeface="Economica"/>
                <a:hlinkClick r:id="rId3"/>
              </a:rPr>
              <a:t>2001</a:t>
            </a:r>
            <a:r>
              <a:rPr lang="en" sz="2800">
                <a:solidFill>
                  <a:schemeClr val="dk1"/>
                </a:solidFill>
                <a:latin typeface="Economica"/>
                <a:ea typeface="Economica"/>
                <a:cs typeface="Economica"/>
                <a:sym typeface="Economica"/>
              </a:rPr>
              <a:t>).</a:t>
            </a:r>
            <a:endParaRPr sz="28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800">
                <a:solidFill>
                  <a:schemeClr val="dk1"/>
                </a:solidFill>
                <a:latin typeface="Economica"/>
                <a:ea typeface="Economica"/>
                <a:cs typeface="Economica"/>
                <a:sym typeface="Economica"/>
              </a:rPr>
              <a:t>Similar studies noted that </a:t>
            </a:r>
            <a:r>
              <a:rPr lang="en" sz="2800">
                <a:solidFill>
                  <a:schemeClr val="dk1"/>
                </a:solidFill>
                <a:highlight>
                  <a:srgbClr val="FFFF00"/>
                </a:highlight>
                <a:latin typeface="Economica"/>
                <a:ea typeface="Economica"/>
                <a:cs typeface="Economica"/>
                <a:sym typeface="Economica"/>
              </a:rPr>
              <a:t>students valued and enjoyed working with students in other countries through a virtual platform, resulting in new friendships (Chia and Pritchard</a:t>
            </a:r>
            <a:r>
              <a:rPr lang="en" sz="2800">
                <a:solidFill>
                  <a:schemeClr val="dk1"/>
                </a:solidFill>
                <a:highlight>
                  <a:srgbClr val="FFFF00"/>
                </a:highlight>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highlight>
                  <a:srgbClr val="FFFF00"/>
                </a:highlight>
                <a:latin typeface="Economica"/>
                <a:ea typeface="Economica"/>
                <a:cs typeface="Economica"/>
                <a:sym typeface="Economica"/>
                <a:hlinkClick r:id="rId3"/>
              </a:rPr>
              <a:t>2014</a:t>
            </a:r>
            <a:r>
              <a:rPr lang="en" sz="2800">
                <a:solidFill>
                  <a:schemeClr val="dk1"/>
                </a:solidFill>
                <a:highlight>
                  <a:srgbClr val="FFFF00"/>
                </a:highlight>
                <a:latin typeface="Economica"/>
                <a:ea typeface="Economica"/>
                <a:cs typeface="Economica"/>
                <a:sym typeface="Economica"/>
              </a:rPr>
              <a:t>; Thomas and MacGregor</a:t>
            </a:r>
            <a:r>
              <a:rPr lang="en" sz="2800">
                <a:solidFill>
                  <a:schemeClr val="dk1"/>
                </a:solidFill>
                <a:highlight>
                  <a:srgbClr val="FFFF00"/>
                </a:highlight>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highlight>
                  <a:srgbClr val="FFFF00"/>
                </a:highlight>
                <a:latin typeface="Economica"/>
                <a:ea typeface="Economica"/>
                <a:cs typeface="Economica"/>
                <a:sym typeface="Economica"/>
                <a:hlinkClick r:id="rId3"/>
              </a:rPr>
              <a:t>2005</a:t>
            </a:r>
            <a:r>
              <a:rPr lang="en" sz="2800">
                <a:solidFill>
                  <a:schemeClr val="dk1"/>
                </a:solidFill>
                <a:highlight>
                  <a:srgbClr val="FFFF00"/>
                </a:highlight>
                <a:latin typeface="Economica"/>
                <a:ea typeface="Economica"/>
                <a:cs typeface="Economica"/>
                <a:sym typeface="Economica"/>
              </a:rPr>
              <a:t>), i</a:t>
            </a:r>
            <a:r>
              <a:rPr lang="en" sz="2800">
                <a:solidFill>
                  <a:schemeClr val="dk1"/>
                </a:solidFill>
                <a:latin typeface="Economica"/>
                <a:ea typeface="Economica"/>
                <a:cs typeface="Economica"/>
                <a:sym typeface="Economica"/>
              </a:rPr>
              <a:t>s the key to the way we need to address the controversies around issues.</a:t>
            </a:r>
            <a:endParaRPr sz="28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800">
                <a:solidFill>
                  <a:schemeClr val="dk1"/>
                </a:solidFill>
                <a:latin typeface="Economica"/>
                <a:ea typeface="Economica"/>
                <a:cs typeface="Economica"/>
                <a:sym typeface="Economica"/>
              </a:rPr>
              <a:t>Reflecting to the tenets of connectivism, students were</a:t>
            </a:r>
            <a:r>
              <a:rPr lang="en" sz="2800">
                <a:solidFill>
                  <a:schemeClr val="dk1"/>
                </a:solidFill>
                <a:highlight>
                  <a:schemeClr val="accent6"/>
                </a:highlight>
                <a:latin typeface="Economica"/>
                <a:ea typeface="Economica"/>
                <a:cs typeface="Economica"/>
                <a:sym typeface="Economica"/>
              </a:rPr>
              <a:t> sharing ideas with one another virtually to form a shared base of knowledge grounded on their experiences </a:t>
            </a:r>
            <a:r>
              <a:rPr lang="en" sz="2800">
                <a:solidFill>
                  <a:schemeClr val="dk1"/>
                </a:solidFill>
                <a:latin typeface="Economica"/>
                <a:ea typeface="Economica"/>
                <a:cs typeface="Economica"/>
                <a:sym typeface="Economica"/>
              </a:rPr>
              <a:t>(Driscoll</a:t>
            </a:r>
            <a:r>
              <a:rPr lang="en" sz="28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latin typeface="Economica"/>
                <a:ea typeface="Economica"/>
                <a:cs typeface="Economica"/>
                <a:sym typeface="Economica"/>
                <a:hlinkClick r:id="rId3"/>
              </a:rPr>
              <a:t>2000</a:t>
            </a:r>
            <a:r>
              <a:rPr lang="en" sz="2800">
                <a:solidFill>
                  <a:schemeClr val="dk1"/>
                </a:solidFill>
                <a:latin typeface="Economica"/>
                <a:ea typeface="Economica"/>
                <a:cs typeface="Economica"/>
                <a:sym typeface="Economica"/>
              </a:rPr>
              <a:t>; Kivunja</a:t>
            </a:r>
            <a:r>
              <a:rPr lang="en" sz="28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latin typeface="Economica"/>
                <a:ea typeface="Economica"/>
                <a:cs typeface="Economica"/>
                <a:sym typeface="Economica"/>
                <a:hlinkClick r:id="rId3"/>
              </a:rPr>
              <a:t>2014</a:t>
            </a:r>
            <a:r>
              <a:rPr lang="en" sz="2800">
                <a:solidFill>
                  <a:schemeClr val="dk1"/>
                </a:solidFill>
                <a:latin typeface="Economica"/>
                <a:ea typeface="Economica"/>
                <a:cs typeface="Economica"/>
                <a:sym typeface="Economica"/>
              </a:rPr>
              <a:t>; Stephenson</a:t>
            </a:r>
            <a:r>
              <a:rPr lang="en" sz="2800">
                <a:solidFill>
                  <a:schemeClr val="dk1"/>
                </a:solidFill>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 </a:t>
            </a:r>
            <a:r>
              <a:rPr lang="en" sz="2800" u="sng">
                <a:solidFill>
                  <a:schemeClr val="hlink"/>
                </a:solidFill>
                <a:latin typeface="Economica"/>
                <a:ea typeface="Economica"/>
                <a:cs typeface="Economica"/>
                <a:sym typeface="Economica"/>
                <a:hlinkClick r:id="rId3"/>
              </a:rPr>
              <a:t>1998</a:t>
            </a:r>
            <a:r>
              <a:rPr lang="en" sz="2800">
                <a:solidFill>
                  <a:schemeClr val="dk1"/>
                </a:solidFill>
                <a:latin typeface="Economica"/>
                <a:ea typeface="Economica"/>
                <a:cs typeface="Economica"/>
                <a:sym typeface="Economica"/>
              </a:rPr>
              <a:t>). </a:t>
            </a:r>
            <a:endParaRPr sz="28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800">
                <a:solidFill>
                  <a:schemeClr val="dk1"/>
                </a:solidFill>
                <a:latin typeface="Economica"/>
                <a:ea typeface="Economica"/>
                <a:cs typeface="Economica"/>
                <a:sym typeface="Economica"/>
              </a:rPr>
              <a:t>The </a:t>
            </a:r>
            <a:r>
              <a:rPr lang="en" sz="2800">
                <a:solidFill>
                  <a:schemeClr val="dk1"/>
                </a:solidFill>
                <a:highlight>
                  <a:srgbClr val="FFFF00"/>
                </a:highlight>
                <a:latin typeface="Economica"/>
                <a:ea typeface="Economica"/>
                <a:cs typeface="Economica"/>
                <a:sym typeface="Economica"/>
              </a:rPr>
              <a:t>audience is the key. </a:t>
            </a:r>
            <a:r>
              <a:rPr lang="en" sz="2800">
                <a:solidFill>
                  <a:schemeClr val="dk1"/>
                </a:solidFill>
                <a:latin typeface="Economica"/>
                <a:ea typeface="Economica"/>
                <a:cs typeface="Economica"/>
                <a:sym typeface="Economica"/>
              </a:rPr>
              <a:t>The US (China) teacher explained that her students took the project seriously because they knew it was being read by students in another country, which increased motivation, clarity, and collaboration.</a:t>
            </a:r>
            <a:endParaRPr sz="2800">
              <a:solidFill>
                <a:schemeClr val="dk1"/>
              </a:solidFill>
              <a:latin typeface="Economica"/>
              <a:ea typeface="Economica"/>
              <a:cs typeface="Economica"/>
              <a:sym typeface="Economica"/>
            </a:endParaRPr>
          </a:p>
          <a:p>
            <a:pPr marL="0" lvl="0" indent="0" algn="l" rtl="0">
              <a:spcBef>
                <a:spcPts val="1200"/>
              </a:spcBef>
              <a:spcAft>
                <a:spcPts val="0"/>
              </a:spcAft>
              <a:buNone/>
            </a:pPr>
            <a:endParaRPr sz="1100">
              <a:solidFill>
                <a:schemeClr val="dk1"/>
              </a:solidFill>
            </a:endParaRPr>
          </a:p>
          <a:p>
            <a:pPr marL="0" lvl="0" indent="0" algn="l" rtl="0">
              <a:spcBef>
                <a:spcPts val="1200"/>
              </a:spcBef>
              <a:spcAft>
                <a:spcPts val="1200"/>
              </a:spcAft>
              <a:buNone/>
            </a:pPr>
            <a:endParaRPr sz="11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Collaborative work Helps Develop Listening skills</a:t>
            </a:r>
            <a:endParaRPr/>
          </a:p>
        </p:txBody>
      </p:sp>
      <p:sp>
        <p:nvSpPr>
          <p:cNvPr id="300" name="Google Shape;300;p4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latin typeface="Economica"/>
                <a:ea typeface="Economica"/>
                <a:cs typeface="Economica"/>
                <a:sym typeface="Economica"/>
              </a:rPr>
              <a:t>Students </a:t>
            </a:r>
            <a:r>
              <a:rPr lang="en" sz="2100">
                <a:highlight>
                  <a:srgbClr val="FFE599"/>
                </a:highlight>
                <a:latin typeface="Economica"/>
                <a:ea typeface="Economica"/>
                <a:cs typeface="Economica"/>
                <a:sym typeface="Economica"/>
              </a:rPr>
              <a:t>should be reaffirmed in the understanding that most of us want the same things,</a:t>
            </a:r>
            <a:r>
              <a:rPr lang="en" sz="2100">
                <a:latin typeface="Economica"/>
                <a:ea typeface="Economica"/>
                <a:cs typeface="Economica"/>
                <a:sym typeface="Economica"/>
              </a:rPr>
              <a:t> healthy lives, healthy children, clean water etc. Where we differ sometimes is in the means.</a:t>
            </a:r>
            <a:endParaRPr sz="2100">
              <a:latin typeface="Economica"/>
              <a:ea typeface="Economica"/>
              <a:cs typeface="Economica"/>
              <a:sym typeface="Economica"/>
            </a:endParaRPr>
          </a:p>
          <a:p>
            <a:pPr marL="0" lvl="0" indent="0" algn="l" rtl="0">
              <a:spcBef>
                <a:spcPts val="1200"/>
              </a:spcBef>
              <a:spcAft>
                <a:spcPts val="0"/>
              </a:spcAft>
              <a:buNone/>
            </a:pPr>
            <a:r>
              <a:rPr lang="en" sz="2100">
                <a:latin typeface="Economica"/>
                <a:ea typeface="Economica"/>
                <a:cs typeface="Economica"/>
                <a:sym typeface="Economica"/>
              </a:rPr>
              <a:t>Through collaborative activities students should be trained in understanding others and discover through </a:t>
            </a:r>
            <a:r>
              <a:rPr lang="en" sz="2100">
                <a:highlight>
                  <a:srgbClr val="FFFF00"/>
                </a:highlight>
                <a:latin typeface="Economica"/>
                <a:ea typeface="Economica"/>
                <a:cs typeface="Economica"/>
                <a:sym typeface="Economica"/>
              </a:rPr>
              <a:t>their precise questions</a:t>
            </a:r>
            <a:r>
              <a:rPr lang="en" sz="2100">
                <a:latin typeface="Economica"/>
                <a:ea typeface="Economica"/>
                <a:cs typeface="Economica"/>
                <a:sym typeface="Economica"/>
              </a:rPr>
              <a:t> how we go about that.</a:t>
            </a:r>
            <a:endParaRPr sz="2100">
              <a:latin typeface="Economica"/>
              <a:ea typeface="Economica"/>
              <a:cs typeface="Economica"/>
              <a:sym typeface="Economica"/>
            </a:endParaRPr>
          </a:p>
          <a:p>
            <a:pPr marL="0" lvl="0" indent="0" algn="l" rtl="0">
              <a:spcBef>
                <a:spcPts val="1200"/>
              </a:spcBef>
              <a:spcAft>
                <a:spcPts val="0"/>
              </a:spcAft>
              <a:buNone/>
            </a:pPr>
            <a:r>
              <a:rPr lang="en" sz="2100">
                <a:latin typeface="Economica"/>
                <a:ea typeface="Economica"/>
                <a:cs typeface="Economica"/>
                <a:sym typeface="Economica"/>
              </a:rPr>
              <a:t>This will help not to demonize those who hold other views </a:t>
            </a:r>
            <a:r>
              <a:rPr lang="en" sz="2100">
                <a:highlight>
                  <a:srgbClr val="FFF2CC"/>
                </a:highlight>
                <a:latin typeface="Economica"/>
                <a:ea typeface="Economica"/>
                <a:cs typeface="Economica"/>
                <a:sym typeface="Economica"/>
              </a:rPr>
              <a:t>and to carefully listen to others</a:t>
            </a:r>
            <a:endParaRPr sz="2100">
              <a:highlight>
                <a:srgbClr val="FFF2CC"/>
              </a:highlight>
              <a:latin typeface="Economica"/>
              <a:ea typeface="Economica"/>
              <a:cs typeface="Economica"/>
              <a:sym typeface="Economica"/>
            </a:endParaRPr>
          </a:p>
          <a:p>
            <a:pPr marL="0" lvl="0" indent="0" algn="l" rtl="0">
              <a:spcBef>
                <a:spcPts val="1200"/>
              </a:spcBef>
              <a:spcAft>
                <a:spcPts val="0"/>
              </a:spcAft>
              <a:buNone/>
            </a:pPr>
            <a:r>
              <a:rPr lang="en" sz="2100">
                <a:latin typeface="Economica"/>
                <a:ea typeface="Economica"/>
                <a:cs typeface="Economica"/>
                <a:sym typeface="Economica"/>
              </a:rPr>
              <a:t>If the students are engaged in a common project the outcomes will be of higher quality</a:t>
            </a:r>
            <a:endParaRPr sz="2100">
              <a:latin typeface="Economica"/>
              <a:ea typeface="Economica"/>
              <a:cs typeface="Economica"/>
              <a:sym typeface="Economica"/>
            </a:endParaRPr>
          </a:p>
          <a:p>
            <a:pPr marL="0" lvl="0" indent="0" algn="l" rtl="0">
              <a:spcBef>
                <a:spcPts val="1200"/>
              </a:spcBef>
              <a:spcAft>
                <a:spcPts val="1200"/>
              </a:spcAft>
              <a:buNone/>
            </a:pPr>
            <a:r>
              <a:rPr lang="en"/>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The Future of Global</a:t>
            </a:r>
            <a:endParaRPr/>
          </a:p>
        </p:txBody>
      </p:sp>
      <p:sp>
        <p:nvSpPr>
          <p:cNvPr id="306" name="Google Shape;306;p48"/>
          <p:cNvSpPr txBox="1">
            <a:spLocks noGrp="1"/>
          </p:cNvSpPr>
          <p:nvPr>
            <p:ph type="body" idx="1"/>
          </p:nvPr>
        </p:nvSpPr>
        <p:spPr>
          <a:xfrm>
            <a:off x="311700" y="11893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700">
                <a:latin typeface="Economica"/>
                <a:ea typeface="Economica"/>
                <a:cs typeface="Economica"/>
                <a:sym typeface="Economica"/>
              </a:rPr>
              <a:t>Overview</a:t>
            </a:r>
            <a:endParaRPr sz="2700">
              <a:latin typeface="Economica"/>
              <a:ea typeface="Economica"/>
              <a:cs typeface="Economica"/>
              <a:sym typeface="Economica"/>
            </a:endParaRPr>
          </a:p>
          <a:p>
            <a:pPr marL="457200" lvl="0" indent="-400050" algn="l" rtl="0">
              <a:spcBef>
                <a:spcPts val="1200"/>
              </a:spcBef>
              <a:spcAft>
                <a:spcPts val="0"/>
              </a:spcAft>
              <a:buSzPts val="2700"/>
              <a:buFont typeface="Economica"/>
              <a:buChar char="●"/>
            </a:pPr>
            <a:r>
              <a:rPr lang="en" sz="2700">
                <a:latin typeface="Economica"/>
                <a:ea typeface="Economica"/>
                <a:cs typeface="Economica"/>
                <a:sym typeface="Economica"/>
              </a:rPr>
              <a:t>The Importance of an Authentic Mission Statement</a:t>
            </a:r>
            <a:endParaRPr sz="2700">
              <a:latin typeface="Economica"/>
              <a:ea typeface="Economica"/>
              <a:cs typeface="Economica"/>
              <a:sym typeface="Economica"/>
            </a:endParaRPr>
          </a:p>
          <a:p>
            <a:pPr marL="457200" lvl="0" indent="-400050" algn="l" rtl="0">
              <a:spcBef>
                <a:spcPts val="0"/>
              </a:spcBef>
              <a:spcAft>
                <a:spcPts val="0"/>
              </a:spcAft>
              <a:buSzPts val="2700"/>
              <a:buFont typeface="Economica"/>
              <a:buChar char="●"/>
            </a:pPr>
            <a:r>
              <a:rPr lang="en" sz="2700">
                <a:latin typeface="Economica"/>
                <a:ea typeface="Economica"/>
                <a:cs typeface="Economica"/>
                <a:sym typeface="Economica"/>
              </a:rPr>
              <a:t>Schools as a Moral Microcosm</a:t>
            </a:r>
            <a:endParaRPr sz="2700">
              <a:latin typeface="Economica"/>
              <a:ea typeface="Economica"/>
              <a:cs typeface="Economica"/>
              <a:sym typeface="Economica"/>
            </a:endParaRPr>
          </a:p>
          <a:p>
            <a:pPr marL="457200" lvl="0" indent="-400050" algn="l" rtl="0">
              <a:spcBef>
                <a:spcPts val="0"/>
              </a:spcBef>
              <a:spcAft>
                <a:spcPts val="0"/>
              </a:spcAft>
              <a:buSzPts val="2700"/>
              <a:buFont typeface="Economica"/>
              <a:buChar char="●"/>
            </a:pPr>
            <a:r>
              <a:rPr lang="en" sz="2700">
                <a:latin typeface="Economica"/>
                <a:ea typeface="Economica"/>
                <a:cs typeface="Economica"/>
                <a:sym typeface="Economica"/>
              </a:rPr>
              <a:t>Fernando Reimers vision for schools to embrace a global mindset</a:t>
            </a:r>
            <a:endParaRPr sz="2700">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4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Mission Statements-</a:t>
            </a:r>
            <a:r>
              <a:rPr lang="en" i="1"/>
              <a:t>Not just a mantra to hang on the wall</a:t>
            </a:r>
            <a:endParaRPr i="1"/>
          </a:p>
        </p:txBody>
      </p:sp>
      <p:sp>
        <p:nvSpPr>
          <p:cNvPr id="312" name="Google Shape;312;p4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0"/>
              </a:spcAft>
              <a:buClr>
                <a:schemeClr val="dk1"/>
              </a:buClr>
              <a:buSzPts val="1100"/>
              <a:buFont typeface="Arial"/>
              <a:buNone/>
            </a:pPr>
            <a:r>
              <a:rPr lang="en" sz="2800">
                <a:solidFill>
                  <a:schemeClr val="dk1"/>
                </a:solidFill>
                <a:latin typeface="Economica"/>
                <a:ea typeface="Economica"/>
                <a:cs typeface="Economica"/>
                <a:sym typeface="Economica"/>
              </a:rPr>
              <a:t>A mission statement is not useful if it just sits in a metaphorical attic gathering dust. It must be continually discussed and critiqued against current affairs as well as lived out in the practice and instruction of teachers.</a:t>
            </a:r>
            <a:endParaRPr sz="2800">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Google Shape;68;p14"/>
          <p:cNvPicPr preferRelativeResize="0"/>
          <p:nvPr/>
        </p:nvPicPr>
        <p:blipFill>
          <a:blip r:embed="rId3">
            <a:alphaModFix/>
          </a:blip>
          <a:stretch>
            <a:fillRect/>
          </a:stretch>
        </p:blipFill>
        <p:spPr>
          <a:xfrm>
            <a:off x="152400" y="152400"/>
            <a:ext cx="3376034" cy="4838699"/>
          </a:xfrm>
          <a:prstGeom prst="rect">
            <a:avLst/>
          </a:prstGeom>
          <a:noFill/>
          <a:ln>
            <a:noFill/>
          </a:ln>
        </p:spPr>
      </p:pic>
      <p:sp>
        <p:nvSpPr>
          <p:cNvPr id="69" name="Google Shape;69;p14"/>
          <p:cNvSpPr txBox="1"/>
          <p:nvPr/>
        </p:nvSpPr>
        <p:spPr>
          <a:xfrm>
            <a:off x="4758400" y="529800"/>
            <a:ext cx="3649800" cy="458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a:latin typeface="Economica"/>
                <a:ea typeface="Economica"/>
                <a:cs typeface="Economica"/>
                <a:sym typeface="Economica"/>
              </a:rPr>
              <a:t>My aim in this book is to move beyond the notion that global education is an optional extra in the curriculum. Our aim as educators is to ensure that the entire school curriculum and its culture generates a global mindset. This will mean not just adding “global content” which usually means additional items concerning global warming and pandemics but to ensure that we incorporate multi perspectives into a question centric rather than an answer centric curriculum. </a:t>
            </a:r>
            <a:endParaRPr sz="2200">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Schools represent a moral microcosm of the globe</a:t>
            </a:r>
            <a:endParaRPr/>
          </a:p>
        </p:txBody>
      </p:sp>
      <p:sp>
        <p:nvSpPr>
          <p:cNvPr id="318" name="Google Shape;318;p5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0"/>
              </a:spcAft>
              <a:buClr>
                <a:schemeClr val="dk1"/>
              </a:buClr>
              <a:buSzPts val="1100"/>
              <a:buFont typeface="Arial"/>
              <a:buNone/>
            </a:pPr>
            <a:r>
              <a:rPr lang="en" sz="2800">
                <a:solidFill>
                  <a:schemeClr val="dk1"/>
                </a:solidFill>
                <a:latin typeface="Economica"/>
                <a:ea typeface="Economica"/>
                <a:cs typeface="Economica"/>
                <a:sym typeface="Economica"/>
              </a:rPr>
              <a:t>“Schools, in particular, are places where </a:t>
            </a:r>
            <a:r>
              <a:rPr lang="en" sz="2800">
                <a:solidFill>
                  <a:schemeClr val="dk1"/>
                </a:solidFill>
                <a:highlight>
                  <a:srgbClr val="FFF2CC"/>
                </a:highlight>
                <a:latin typeface="Economica"/>
                <a:ea typeface="Economica"/>
                <a:cs typeface="Economica"/>
                <a:sym typeface="Economica"/>
              </a:rPr>
              <a:t>human dignity</a:t>
            </a:r>
            <a:r>
              <a:rPr lang="en" sz="2800">
                <a:solidFill>
                  <a:schemeClr val="dk1"/>
                </a:solidFill>
                <a:latin typeface="Economica"/>
                <a:ea typeface="Economica"/>
                <a:cs typeface="Economica"/>
                <a:sym typeface="Economica"/>
              </a:rPr>
              <a:t> takes on a concrete meaning, because every student deserves equal justice, equal opportunity and equal dignity.”  OECD</a:t>
            </a:r>
            <a:endParaRPr sz="2800">
              <a:solidFill>
                <a:schemeClr val="dk1"/>
              </a:solidFill>
              <a:latin typeface="Economica"/>
              <a:ea typeface="Economica"/>
              <a:cs typeface="Economica"/>
              <a:sym typeface="Economica"/>
            </a:endParaRPr>
          </a:p>
          <a:p>
            <a:pPr marL="0" lvl="0" indent="0" algn="l" rtl="0">
              <a:spcBef>
                <a:spcPts val="0"/>
              </a:spcBef>
              <a:spcAft>
                <a:spcPts val="1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 A word about human dignity</a:t>
            </a:r>
            <a:endParaRPr/>
          </a:p>
        </p:txBody>
      </p:sp>
      <p:sp>
        <p:nvSpPr>
          <p:cNvPr id="324" name="Google Shape;324;p5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r>
              <a:rPr lang="en" sz="2700">
                <a:latin typeface="Economica"/>
                <a:ea typeface="Economica"/>
                <a:cs typeface="Economica"/>
                <a:sym typeface="Economica"/>
              </a:rPr>
              <a:t>“Today, no walls can separate humanitarian or human rights crises in one part of the world from national security crises in another. What begins with the failure to uphold the dignity of one life all too often ends with a calamity for entire nations.” – </a:t>
            </a:r>
            <a:r>
              <a:rPr lang="en" sz="2700" i="1">
                <a:latin typeface="Economica"/>
                <a:ea typeface="Economica"/>
                <a:cs typeface="Economica"/>
                <a:sym typeface="Economica"/>
              </a:rPr>
              <a:t>Kofi Annan</a:t>
            </a:r>
            <a:endParaRPr sz="2700" i="1">
              <a:latin typeface="Economica"/>
              <a:ea typeface="Economica"/>
              <a:cs typeface="Economica"/>
              <a:sym typeface="Economica"/>
            </a:endParaRPr>
          </a:p>
          <a:p>
            <a:pPr marL="0" lvl="0" indent="0" algn="l" rtl="0">
              <a:lnSpc>
                <a:spcPct val="105000"/>
              </a:lnSpc>
              <a:spcBef>
                <a:spcPts val="1200"/>
              </a:spcBef>
              <a:spcAft>
                <a:spcPts val="1200"/>
              </a:spcAft>
              <a:buNone/>
            </a:pPr>
            <a:r>
              <a:rPr lang="en" sz="2700" i="1">
                <a:latin typeface="Economica"/>
                <a:ea typeface="Economica"/>
                <a:cs typeface="Economica"/>
                <a:sym typeface="Economica"/>
              </a:rPr>
              <a:t>It is a connecting thread--for key topics such as--colonialism, slavery, wars.  </a:t>
            </a:r>
            <a:r>
              <a:rPr lang="en" sz="2700" i="1">
                <a:highlight>
                  <a:srgbClr val="FFFF00"/>
                </a:highlight>
                <a:latin typeface="Economica"/>
                <a:ea typeface="Economica"/>
                <a:cs typeface="Economica"/>
                <a:sym typeface="Economica"/>
              </a:rPr>
              <a:t>Every graduating student should know the truth of Kofi Annan’s statement and how it applies to world history, current affairs and their own lives</a:t>
            </a:r>
            <a:r>
              <a:rPr lang="en" sz="2700" i="1">
                <a:latin typeface="Economica"/>
                <a:ea typeface="Economica"/>
                <a:cs typeface="Economica"/>
                <a:sym typeface="Economica"/>
              </a:rPr>
              <a:t>.</a:t>
            </a:r>
            <a:endParaRPr sz="2700" i="1">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Fernando Reimers </a:t>
            </a:r>
            <a:endParaRPr/>
          </a:p>
        </p:txBody>
      </p:sp>
      <p:sp>
        <p:nvSpPr>
          <p:cNvPr id="330" name="Google Shape;330;p52"/>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fontScale="85000" lnSpcReduction="10000"/>
          </a:bodyPr>
          <a:lstStyle/>
          <a:p>
            <a:pPr marL="0" lvl="0" indent="0" algn="l" rtl="0">
              <a:lnSpc>
                <a:spcPct val="150000"/>
              </a:lnSpc>
              <a:spcBef>
                <a:spcPts val="0"/>
              </a:spcBef>
              <a:spcAft>
                <a:spcPts val="0"/>
              </a:spcAft>
              <a:buClr>
                <a:schemeClr val="dk1"/>
              </a:buClr>
              <a:buSzPct val="91666"/>
              <a:buFont typeface="Arial"/>
              <a:buNone/>
            </a:pPr>
            <a:r>
              <a:rPr lang="en" sz="1200">
                <a:solidFill>
                  <a:schemeClr val="dk1"/>
                </a:solidFill>
                <a:latin typeface="Economica"/>
                <a:ea typeface="Economica"/>
                <a:cs typeface="Economica"/>
                <a:sym typeface="Economica"/>
              </a:rPr>
              <a:t> </a:t>
            </a:r>
            <a:r>
              <a:rPr lang="en" sz="2000">
                <a:solidFill>
                  <a:schemeClr val="dk1"/>
                </a:solidFill>
                <a:latin typeface="Economica"/>
                <a:ea typeface="Economica"/>
                <a:cs typeface="Economica"/>
                <a:sym typeface="Economica"/>
              </a:rPr>
              <a:t>“To break free from the mental trap that sees the development of global competency as competing with other educational purposes,</a:t>
            </a:r>
            <a:r>
              <a:rPr lang="en" sz="2000">
                <a:solidFill>
                  <a:schemeClr val="dk1"/>
                </a:solidFill>
                <a:highlight>
                  <a:srgbClr val="FFF2CC"/>
                </a:highlight>
                <a:latin typeface="Economica"/>
                <a:ea typeface="Economica"/>
                <a:cs typeface="Economica"/>
                <a:sym typeface="Economica"/>
              </a:rPr>
              <a:t> we need to think anew about the relationships among the different goals of education, understanding that schools were created to achieve ambitious civic purposes and that reconnecting with those purposes can make education more relevant, engaging the imagination and energy of both students and teachers.” </a:t>
            </a:r>
            <a:r>
              <a:rPr lang="en" sz="1200">
                <a:solidFill>
                  <a:schemeClr val="dk1"/>
                </a:solidFill>
                <a:highlight>
                  <a:srgbClr val="FFF2CC"/>
                </a:highlight>
                <a:latin typeface="Economica"/>
                <a:ea typeface="Economica"/>
                <a:cs typeface="Economica"/>
                <a:sym typeface="Economica"/>
              </a:rPr>
              <a:t> </a:t>
            </a:r>
            <a:endParaRPr>
              <a:highlight>
                <a:srgbClr val="FFF2CC"/>
              </a:highlight>
              <a:latin typeface="Economica"/>
              <a:ea typeface="Economica"/>
              <a:cs typeface="Economica"/>
              <a:sym typeface="Economica"/>
            </a:endParaRPr>
          </a:p>
        </p:txBody>
      </p:sp>
      <p:sp>
        <p:nvSpPr>
          <p:cNvPr id="331" name="Google Shape;331;p52"/>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332" name="Google Shape;332;p52"/>
          <p:cNvPicPr preferRelativeResize="0"/>
          <p:nvPr/>
        </p:nvPicPr>
        <p:blipFill>
          <a:blip r:embed="rId3">
            <a:alphaModFix/>
          </a:blip>
          <a:stretch>
            <a:fillRect/>
          </a:stretch>
        </p:blipFill>
        <p:spPr>
          <a:xfrm>
            <a:off x="4832400" y="1301425"/>
            <a:ext cx="3999900" cy="32168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Global Mindset Helps to Address Controversies</a:t>
            </a:r>
            <a:endParaRPr/>
          </a:p>
        </p:txBody>
      </p:sp>
      <p:sp>
        <p:nvSpPr>
          <p:cNvPr id="344" name="Google Shape;344;p5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a:latin typeface="Economica"/>
                <a:ea typeface="Economica"/>
                <a:cs typeface="Economica"/>
                <a:sym typeface="Economica"/>
              </a:rPr>
              <a:t>Controversy is now common in education, Critical Race Theory-LGBTQ rights</a:t>
            </a:r>
            <a:endParaRPr sz="2400">
              <a:latin typeface="Economica"/>
              <a:ea typeface="Economica"/>
              <a:cs typeface="Economica"/>
              <a:sym typeface="Economica"/>
            </a:endParaRPr>
          </a:p>
          <a:p>
            <a:pPr marL="0" lvl="0" indent="0" algn="l" rtl="0">
              <a:spcBef>
                <a:spcPts val="1200"/>
              </a:spcBef>
              <a:spcAft>
                <a:spcPts val="1200"/>
              </a:spcAft>
              <a:buNone/>
            </a:pPr>
            <a:r>
              <a:rPr lang="en" sz="2400">
                <a:solidFill>
                  <a:schemeClr val="dk1"/>
                </a:solidFill>
                <a:latin typeface="Economica"/>
                <a:ea typeface="Economica"/>
                <a:cs typeface="Economica"/>
                <a:sym typeface="Economica"/>
              </a:rPr>
              <a:t>The ability to thrive in an interconnected world requires engaging with controversial issues. Schools </a:t>
            </a:r>
            <a:r>
              <a:rPr lang="en" sz="2400">
                <a:solidFill>
                  <a:schemeClr val="dk1"/>
                </a:solidFill>
                <a:highlight>
                  <a:srgbClr val="FFFF00"/>
                </a:highlight>
                <a:latin typeface="Economica"/>
                <a:ea typeface="Economica"/>
                <a:cs typeface="Economica"/>
                <a:sym typeface="Economica"/>
              </a:rPr>
              <a:t>can provide a space in which students can explore complex and controversial global or intercultural issues</a:t>
            </a:r>
            <a:r>
              <a:rPr lang="en" sz="2400">
                <a:solidFill>
                  <a:schemeClr val="dk1"/>
                </a:solidFill>
                <a:latin typeface="Economica"/>
                <a:ea typeface="Economica"/>
                <a:cs typeface="Economica"/>
                <a:sym typeface="Economica"/>
              </a:rPr>
              <a:t> that they encounter through the media and in their own experiences if they remember that the job of the teacher is to help students develop questions and critical abilities.</a:t>
            </a:r>
            <a:endParaRPr sz="2400">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Reimers’ Leadership Challenge</a:t>
            </a:r>
            <a:endParaRPr/>
          </a:p>
        </p:txBody>
      </p:sp>
      <p:sp>
        <p:nvSpPr>
          <p:cNvPr id="350" name="Google Shape;350;p5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2000">
                <a:solidFill>
                  <a:schemeClr val="dk1"/>
                </a:solidFill>
                <a:latin typeface="Economica"/>
                <a:ea typeface="Economica"/>
                <a:cs typeface="Economica"/>
                <a:sym typeface="Economica"/>
              </a:rPr>
              <a:t>Culture is upholding our core global values in everything we do. It is there in every classroom discussion; when you are working on a project; when you are walking the hall and how you treat faculty, students and visitors.</a:t>
            </a:r>
            <a:endParaRPr sz="20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000">
                <a:solidFill>
                  <a:schemeClr val="dk1"/>
                </a:solidFill>
                <a:latin typeface="Economica"/>
                <a:ea typeface="Economica"/>
                <a:cs typeface="Economica"/>
                <a:sym typeface="Economica"/>
              </a:rPr>
              <a:t>So here’s the challenge: </a:t>
            </a:r>
            <a:endParaRPr sz="2000">
              <a:solidFill>
                <a:schemeClr val="dk1"/>
              </a:solidFill>
              <a:latin typeface="Economica"/>
              <a:ea typeface="Economica"/>
              <a:cs typeface="Economica"/>
              <a:sym typeface="Economica"/>
            </a:endParaRPr>
          </a:p>
          <a:p>
            <a:pPr marL="0" lvl="0" indent="0" algn="l" rtl="0">
              <a:spcBef>
                <a:spcPts val="1200"/>
              </a:spcBef>
              <a:spcAft>
                <a:spcPts val="0"/>
              </a:spcAft>
              <a:buClr>
                <a:schemeClr val="dk1"/>
              </a:buClr>
              <a:buSzPts val="1100"/>
              <a:buFont typeface="Arial"/>
              <a:buNone/>
            </a:pPr>
            <a:r>
              <a:rPr lang="en" sz="2000">
                <a:solidFill>
                  <a:schemeClr val="dk1"/>
                </a:solidFill>
                <a:latin typeface="Economica"/>
                <a:ea typeface="Economica"/>
                <a:cs typeface="Economica"/>
                <a:sym typeface="Economica"/>
              </a:rPr>
              <a:t>You can either consciously shape what values get included in your culture, or you can accept whatever makes it into your culture via osmosis. </a:t>
            </a:r>
            <a:endParaRPr sz="2000">
              <a:solidFill>
                <a:schemeClr val="dk1"/>
              </a:solidFill>
              <a:latin typeface="Economica"/>
              <a:ea typeface="Economica"/>
              <a:cs typeface="Economica"/>
              <a:sym typeface="Economica"/>
            </a:endParaRPr>
          </a:p>
          <a:p>
            <a:pPr marL="0" lvl="0" indent="0" algn="l" rtl="0">
              <a:spcBef>
                <a:spcPts val="1200"/>
              </a:spcBef>
              <a:spcAft>
                <a:spcPts val="1200"/>
              </a:spcAft>
              <a:buNone/>
            </a:pPr>
            <a:r>
              <a:rPr lang="en" sz="2000">
                <a:solidFill>
                  <a:schemeClr val="dk1"/>
                </a:solidFill>
                <a:latin typeface="Economica"/>
                <a:ea typeface="Economica"/>
                <a:cs typeface="Economica"/>
                <a:sym typeface="Economica"/>
              </a:rPr>
              <a:t>So I go back to my original question: </a:t>
            </a:r>
            <a:r>
              <a:rPr lang="en" sz="2000" b="1">
                <a:solidFill>
                  <a:schemeClr val="dk1"/>
                </a:solidFill>
                <a:latin typeface="Economica"/>
                <a:ea typeface="Economica"/>
                <a:cs typeface="Economica"/>
                <a:sym typeface="Economica"/>
              </a:rPr>
              <a:t>what actions are you taking to consciously shape your culture so that you embrace  global understanding and awareness ?</a:t>
            </a:r>
            <a:r>
              <a:rPr lang="en" sz="2000">
                <a:solidFill>
                  <a:schemeClr val="dk1"/>
                </a:solidFill>
                <a:latin typeface="Economica"/>
                <a:ea typeface="Economica"/>
                <a:cs typeface="Economica"/>
                <a:sym typeface="Economica"/>
              </a:rPr>
              <a:t> </a:t>
            </a:r>
            <a:endParaRPr sz="2000">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5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Activities that Make a Difference</a:t>
            </a:r>
            <a:endParaRPr/>
          </a:p>
        </p:txBody>
      </p:sp>
      <p:sp>
        <p:nvSpPr>
          <p:cNvPr id="356" name="Google Shape;356;p5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914400" lvl="0" indent="-355600" algn="l" rtl="0">
              <a:lnSpc>
                <a:spcPct val="15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Celebration of  global events such as UN day as a school unit</a:t>
            </a:r>
            <a:endParaRPr sz="2000">
              <a:solidFill>
                <a:schemeClr val="dk1"/>
              </a:solidFill>
              <a:latin typeface="Economica"/>
              <a:ea typeface="Economica"/>
              <a:cs typeface="Economica"/>
              <a:sym typeface="Economica"/>
            </a:endParaRPr>
          </a:p>
          <a:p>
            <a:pPr marL="914400" lvl="0" indent="-355600" algn="l" rtl="0">
              <a:lnSpc>
                <a:spcPct val="15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 Opportunities for service learning and study abroad </a:t>
            </a:r>
            <a:endParaRPr sz="2000">
              <a:solidFill>
                <a:schemeClr val="dk1"/>
              </a:solidFill>
              <a:latin typeface="Economica"/>
              <a:ea typeface="Economica"/>
              <a:cs typeface="Economica"/>
              <a:sym typeface="Economica"/>
            </a:endParaRPr>
          </a:p>
          <a:p>
            <a:pPr marL="914400" lvl="0" indent="-355600" algn="l" rtl="0">
              <a:lnSpc>
                <a:spcPct val="15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Invitation of guest  speakers who can  highlight the connection between local and global, </a:t>
            </a:r>
            <a:endParaRPr sz="2000">
              <a:solidFill>
                <a:schemeClr val="dk1"/>
              </a:solidFill>
              <a:latin typeface="Economica"/>
              <a:ea typeface="Economica"/>
              <a:cs typeface="Economica"/>
              <a:sym typeface="Economica"/>
            </a:endParaRPr>
          </a:p>
          <a:p>
            <a:pPr marL="914400" lvl="0" indent="-355600" algn="l" rtl="0">
              <a:lnSpc>
                <a:spcPct val="15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Encourage the study of foreign languages, </a:t>
            </a:r>
            <a:endParaRPr sz="2000">
              <a:solidFill>
                <a:schemeClr val="dk1"/>
              </a:solidFill>
              <a:latin typeface="Economica"/>
              <a:ea typeface="Economica"/>
              <a:cs typeface="Economica"/>
              <a:sym typeface="Economica"/>
            </a:endParaRPr>
          </a:p>
          <a:p>
            <a:pPr marL="914400" lvl="0" indent="-355600" algn="l" rtl="0">
              <a:lnSpc>
                <a:spcPct val="150000"/>
              </a:lnSpc>
              <a:spcBef>
                <a:spcPts val="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Sponsor extracurricular activities that promote global learning, such as visits to international cultural events--such as a touring arts group. </a:t>
            </a:r>
            <a:endParaRPr sz="2000">
              <a:solidFill>
                <a:schemeClr val="dk1"/>
              </a:solidFill>
              <a:latin typeface="Economica"/>
              <a:ea typeface="Economica"/>
              <a:cs typeface="Economica"/>
              <a:sym typeface="Economica"/>
            </a:endParaRPr>
          </a:p>
          <a:p>
            <a:pPr marL="0" lvl="0" indent="0" algn="l" rtl="0">
              <a:spcBef>
                <a:spcPts val="1200"/>
              </a:spcBef>
              <a:spcAft>
                <a:spcPts val="12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5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Increasing Stakeholders Engagement</a:t>
            </a:r>
            <a:endParaRPr/>
          </a:p>
        </p:txBody>
      </p:sp>
      <p:sp>
        <p:nvSpPr>
          <p:cNvPr id="362" name="Google Shape;362;p57"/>
          <p:cNvSpPr txBox="1">
            <a:spLocks noGrp="1"/>
          </p:cNvSpPr>
          <p:nvPr>
            <p:ph type="body" idx="1"/>
          </p:nvPr>
        </p:nvSpPr>
        <p:spPr>
          <a:xfrm>
            <a:off x="311700" y="1225225"/>
            <a:ext cx="8520600" cy="36132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700">
                <a:solidFill>
                  <a:schemeClr val="dk1"/>
                </a:solidFill>
                <a:latin typeface="Economica"/>
                <a:ea typeface="Economica"/>
                <a:cs typeface="Economica"/>
                <a:sym typeface="Economica"/>
              </a:rPr>
              <a:t>We need to increase contacts with schools internationally. Field trips can be electronic but student teacher exchanges pack the biggest punch.  Even prestigious global ed programs cannot rest on their laurels--expanded funds start with expanded outreach:</a:t>
            </a:r>
            <a:endParaRPr sz="1700">
              <a:solidFill>
                <a:schemeClr val="dk1"/>
              </a:solidFill>
              <a:latin typeface="Economica"/>
              <a:ea typeface="Economica"/>
              <a:cs typeface="Economica"/>
              <a:sym typeface="Economica"/>
            </a:endParaRPr>
          </a:p>
          <a:p>
            <a:pPr marL="457200" lvl="0" indent="-336550" algn="l" rtl="0">
              <a:lnSpc>
                <a:spcPct val="150000"/>
              </a:lnSpc>
              <a:spcBef>
                <a:spcPts val="0"/>
              </a:spcBef>
              <a:spcAft>
                <a:spcPts val="0"/>
              </a:spcAft>
              <a:buClr>
                <a:schemeClr val="dk1"/>
              </a:buClr>
              <a:buSzPts val="1700"/>
              <a:buFont typeface="Economica"/>
              <a:buChar char="●"/>
            </a:pPr>
            <a:r>
              <a:rPr lang="en" sz="1700">
                <a:solidFill>
                  <a:schemeClr val="dk1"/>
                </a:solidFill>
                <a:latin typeface="Economica"/>
                <a:ea typeface="Economica"/>
                <a:cs typeface="Economica"/>
                <a:sym typeface="Economica"/>
              </a:rPr>
              <a:t>First map out how dependent their community is on foreign trade--and how many companies that their students will be aspiring to join are in fact multinationals and will be requiring a new set of global skills from their employees. </a:t>
            </a:r>
            <a:endParaRPr sz="1700">
              <a:solidFill>
                <a:schemeClr val="dk1"/>
              </a:solidFill>
              <a:latin typeface="Economica"/>
              <a:ea typeface="Economica"/>
              <a:cs typeface="Economica"/>
              <a:sym typeface="Economica"/>
            </a:endParaRPr>
          </a:p>
          <a:p>
            <a:pPr marL="457200" lvl="0" indent="-336550" algn="l" rtl="0">
              <a:lnSpc>
                <a:spcPct val="150000"/>
              </a:lnSpc>
              <a:spcBef>
                <a:spcPts val="0"/>
              </a:spcBef>
              <a:spcAft>
                <a:spcPts val="0"/>
              </a:spcAft>
              <a:buClr>
                <a:schemeClr val="dk1"/>
              </a:buClr>
              <a:buSzPts val="1700"/>
              <a:buFont typeface="Economica"/>
              <a:buChar char="●"/>
            </a:pPr>
            <a:r>
              <a:rPr lang="en" sz="1700">
                <a:solidFill>
                  <a:schemeClr val="dk1"/>
                </a:solidFill>
                <a:latin typeface="Economica"/>
                <a:ea typeface="Economica"/>
                <a:cs typeface="Economica"/>
                <a:sym typeface="Economica"/>
              </a:rPr>
              <a:t>Embrace a common cause --a project that might be “glocal” and combining local and global. It could be something simple as setting a goal to plant more trees to designing sustainable energy policies for the school and community that would include more carpooling, less use of single use plastic and even growing our own vegetables. </a:t>
            </a:r>
            <a:endParaRPr sz="1700">
              <a:solidFill>
                <a:schemeClr val="dk1"/>
              </a:solidFill>
              <a:latin typeface="Economica"/>
              <a:ea typeface="Economica"/>
              <a:cs typeface="Economica"/>
              <a:sym typeface="Economica"/>
            </a:endParaRPr>
          </a:p>
          <a:p>
            <a:pPr marL="457200" lvl="0" indent="-336550" algn="l" rtl="0">
              <a:lnSpc>
                <a:spcPct val="150000"/>
              </a:lnSpc>
              <a:spcBef>
                <a:spcPts val="0"/>
              </a:spcBef>
              <a:spcAft>
                <a:spcPts val="0"/>
              </a:spcAft>
              <a:buClr>
                <a:schemeClr val="dk1"/>
              </a:buClr>
              <a:buSzPts val="1700"/>
              <a:buFont typeface="Economica"/>
              <a:buChar char="●"/>
            </a:pPr>
            <a:r>
              <a:rPr lang="en" sz="1700">
                <a:solidFill>
                  <a:schemeClr val="dk1"/>
                </a:solidFill>
                <a:latin typeface="Economica"/>
                <a:ea typeface="Economica"/>
                <a:cs typeface="Economica"/>
                <a:sym typeface="Economica"/>
              </a:rPr>
              <a:t>Adopt a family from a country with serious refugee issues (Afghanistan, Syria Ukraine etc)</a:t>
            </a:r>
            <a:endParaRPr sz="1700">
              <a:solidFill>
                <a:schemeClr val="dk1"/>
              </a:solidFill>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58"/>
          <p:cNvSpPr txBox="1">
            <a:spLocks noGrp="1"/>
          </p:cNvSpPr>
          <p:nvPr>
            <p:ph type="title"/>
          </p:nvPr>
        </p:nvSpPr>
        <p:spPr>
          <a:xfrm>
            <a:off x="311700" y="521225"/>
            <a:ext cx="8520600" cy="5727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Global Citizenship/ Oxfam</a:t>
            </a:r>
            <a:endParaRPr/>
          </a:p>
        </p:txBody>
      </p:sp>
      <p:sp>
        <p:nvSpPr>
          <p:cNvPr id="368" name="Google Shape;368;p5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369" name="Google Shape;369;p58"/>
          <p:cNvPicPr preferRelativeResize="0"/>
          <p:nvPr/>
        </p:nvPicPr>
        <p:blipFill>
          <a:blip r:embed="rId3">
            <a:alphaModFix/>
          </a:blip>
          <a:stretch>
            <a:fillRect/>
          </a:stretch>
        </p:blipFill>
        <p:spPr>
          <a:xfrm>
            <a:off x="356425" y="917700"/>
            <a:ext cx="6517849" cy="39690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Conclusion</a:t>
            </a:r>
            <a:endParaRPr/>
          </a:p>
        </p:txBody>
      </p:sp>
      <p:sp>
        <p:nvSpPr>
          <p:cNvPr id="375" name="Google Shape;375;p59"/>
          <p:cNvSpPr txBox="1">
            <a:spLocks noGrp="1"/>
          </p:cNvSpPr>
          <p:nvPr>
            <p:ph type="body" idx="1"/>
          </p:nvPr>
        </p:nvSpPr>
        <p:spPr>
          <a:xfrm>
            <a:off x="311700" y="987400"/>
            <a:ext cx="8520600" cy="3582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100">
                <a:latin typeface="Economica"/>
                <a:ea typeface="Economica"/>
                <a:cs typeface="Economica"/>
                <a:sym typeface="Economica"/>
              </a:rPr>
              <a:t>Summary: </a:t>
            </a:r>
            <a:endParaRPr sz="2100">
              <a:latin typeface="Economica"/>
              <a:ea typeface="Economica"/>
              <a:cs typeface="Economica"/>
              <a:sym typeface="Economica"/>
            </a:endParaRPr>
          </a:p>
          <a:p>
            <a:pPr marL="0" lvl="0" indent="0" algn="l" rtl="0">
              <a:spcBef>
                <a:spcPts val="1200"/>
              </a:spcBef>
              <a:spcAft>
                <a:spcPts val="0"/>
              </a:spcAft>
              <a:buNone/>
            </a:pPr>
            <a:r>
              <a:rPr lang="en" sz="2100">
                <a:latin typeface="Economica"/>
                <a:ea typeface="Economica"/>
                <a:cs typeface="Economica"/>
                <a:sym typeface="Economica"/>
              </a:rPr>
              <a:t>21st century presents us with a challenge to rethink everything we knew about the relationship of schools to the world.  The old corporate model which prepared students for a stable workforce has  disappeared. For schools to catch up to the new reality they will need to:</a:t>
            </a:r>
            <a:endParaRPr sz="2100">
              <a:latin typeface="Economica"/>
              <a:ea typeface="Economica"/>
              <a:cs typeface="Economica"/>
              <a:sym typeface="Economica"/>
            </a:endParaRPr>
          </a:p>
          <a:p>
            <a:pPr marL="457200" lvl="0" indent="-351948" algn="l" rtl="0">
              <a:spcBef>
                <a:spcPts val="1200"/>
              </a:spcBef>
              <a:spcAft>
                <a:spcPts val="0"/>
              </a:spcAft>
              <a:buSzPct val="100000"/>
              <a:buFont typeface="Economica"/>
              <a:buChar char="●"/>
            </a:pPr>
            <a:r>
              <a:rPr lang="en" sz="2100">
                <a:latin typeface="Economica"/>
                <a:ea typeface="Economica"/>
                <a:cs typeface="Economica"/>
                <a:sym typeface="Economica"/>
              </a:rPr>
              <a:t>Engage students interests and allow their questions to lead us</a:t>
            </a:r>
            <a:endParaRPr sz="2100">
              <a:latin typeface="Economica"/>
              <a:ea typeface="Economica"/>
              <a:cs typeface="Economica"/>
              <a:sym typeface="Economica"/>
            </a:endParaRPr>
          </a:p>
          <a:p>
            <a:pPr marL="457200" lvl="0" indent="-351948" algn="l" rtl="0">
              <a:spcBef>
                <a:spcPts val="0"/>
              </a:spcBef>
              <a:spcAft>
                <a:spcPts val="0"/>
              </a:spcAft>
              <a:buSzPct val="100000"/>
              <a:buFont typeface="Economica"/>
              <a:buChar char="●"/>
            </a:pPr>
            <a:r>
              <a:rPr lang="en" sz="2100">
                <a:latin typeface="Economica"/>
                <a:ea typeface="Economica"/>
                <a:cs typeface="Economica"/>
                <a:sym typeface="Economica"/>
              </a:rPr>
              <a:t>Always include multiple perspectives </a:t>
            </a:r>
            <a:endParaRPr sz="2100">
              <a:latin typeface="Economica"/>
              <a:ea typeface="Economica"/>
              <a:cs typeface="Economica"/>
              <a:sym typeface="Economica"/>
            </a:endParaRPr>
          </a:p>
          <a:p>
            <a:pPr marL="457200" lvl="0" indent="-351948" algn="l" rtl="0">
              <a:spcBef>
                <a:spcPts val="0"/>
              </a:spcBef>
              <a:spcAft>
                <a:spcPts val="0"/>
              </a:spcAft>
              <a:buSzPct val="100000"/>
              <a:buFont typeface="Economica"/>
              <a:buChar char="●"/>
            </a:pPr>
            <a:r>
              <a:rPr lang="en" sz="2100">
                <a:latin typeface="Economica"/>
                <a:ea typeface="Economica"/>
                <a:cs typeface="Economica"/>
                <a:sym typeface="Economica"/>
              </a:rPr>
              <a:t>Create a whole school culture that embraces diversity and the world</a:t>
            </a:r>
            <a:endParaRPr sz="2100">
              <a:latin typeface="Economica"/>
              <a:ea typeface="Economica"/>
              <a:cs typeface="Economica"/>
              <a:sym typeface="Economica"/>
            </a:endParaRPr>
          </a:p>
          <a:p>
            <a:pPr marL="457200" lvl="0" indent="-351948" algn="l" rtl="0">
              <a:spcBef>
                <a:spcPts val="0"/>
              </a:spcBef>
              <a:spcAft>
                <a:spcPts val="0"/>
              </a:spcAft>
              <a:buSzPct val="100000"/>
              <a:buFont typeface="Economica"/>
              <a:buChar char="●"/>
            </a:pPr>
            <a:r>
              <a:rPr lang="en" sz="2100">
                <a:latin typeface="Economica"/>
                <a:ea typeface="Economica"/>
                <a:cs typeface="Economica"/>
                <a:sym typeface="Economica"/>
              </a:rPr>
              <a:t>Remember our similarities (we all are 99.9% the same) we all suffered from Covid and the globe worked together to find a cure--a modern miracle founded on international cooperation.</a:t>
            </a:r>
            <a:endParaRPr sz="2100">
              <a:latin typeface="Economica"/>
              <a:ea typeface="Economica"/>
              <a:cs typeface="Economica"/>
              <a:sym typeface="Economica"/>
            </a:endParaRPr>
          </a:p>
          <a:p>
            <a:pPr marL="0" lvl="0" indent="0" algn="l" rtl="0">
              <a:spcBef>
                <a:spcPts val="1200"/>
              </a:spcBef>
              <a:spcAft>
                <a:spcPts val="1200"/>
              </a:spcAft>
              <a:buNone/>
            </a:pPr>
            <a:endParaRPr sz="2100">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What does this have to do with Global Competency?</a:t>
            </a:r>
            <a:endParaRPr/>
          </a:p>
        </p:txBody>
      </p:sp>
      <p:sp>
        <p:nvSpPr>
          <p:cNvPr id="164" name="Google Shape;164;p2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2100">
                <a:solidFill>
                  <a:schemeClr val="dk1"/>
                </a:solidFill>
                <a:latin typeface="Economica"/>
                <a:ea typeface="Economica"/>
                <a:cs typeface="Economica"/>
                <a:sym typeface="Economica"/>
              </a:rPr>
              <a:t>Appadurai argues that, from the point of view of any particular individual, </a:t>
            </a:r>
            <a:r>
              <a:rPr lang="en" sz="2100">
                <a:solidFill>
                  <a:schemeClr val="dk1"/>
                </a:solidFill>
                <a:highlight>
                  <a:srgbClr val="FFF2CC"/>
                </a:highlight>
                <a:latin typeface="Economica"/>
                <a:ea typeface="Economica"/>
                <a:cs typeface="Economica"/>
                <a:sym typeface="Economica"/>
              </a:rPr>
              <a:t> these flows of people, money, etc. </a:t>
            </a:r>
            <a:r>
              <a:rPr lang="en" sz="2100" i="1">
                <a:solidFill>
                  <a:schemeClr val="dk1"/>
                </a:solidFill>
                <a:highlight>
                  <a:srgbClr val="FFF2CC"/>
                </a:highlight>
                <a:latin typeface="Economica"/>
                <a:ea typeface="Economica"/>
                <a:cs typeface="Economica"/>
                <a:sym typeface="Economica"/>
              </a:rPr>
              <a:t>feel </a:t>
            </a:r>
            <a:r>
              <a:rPr lang="en" sz="2100">
                <a:solidFill>
                  <a:schemeClr val="dk1"/>
                </a:solidFill>
                <a:highlight>
                  <a:srgbClr val="FFF2CC"/>
                </a:highlight>
                <a:latin typeface="Economica"/>
                <a:ea typeface="Economica"/>
                <a:cs typeface="Economica"/>
                <a:sym typeface="Economica"/>
              </a:rPr>
              <a:t>like stable landscapes </a:t>
            </a:r>
            <a:r>
              <a:rPr lang="en" sz="2100">
                <a:solidFill>
                  <a:schemeClr val="dk1"/>
                </a:solidFill>
                <a:latin typeface="Economica"/>
                <a:ea typeface="Economica"/>
                <a:cs typeface="Economica"/>
                <a:sym typeface="Economica"/>
              </a:rPr>
              <a:t>. They are the "building blocks" that individuals and groups use to create the "imagined worlds" that they use to make sense of their lives .</a:t>
            </a:r>
            <a:endParaRPr sz="2100">
              <a:solidFill>
                <a:schemeClr val="dk1"/>
              </a:solidFill>
              <a:latin typeface="Economica"/>
              <a:ea typeface="Economica"/>
              <a:cs typeface="Economica"/>
              <a:sym typeface="Economica"/>
            </a:endParaRPr>
          </a:p>
          <a:p>
            <a:pPr marL="0" lvl="0" indent="0" algn="l" rtl="0">
              <a:spcBef>
                <a:spcPts val="1200"/>
              </a:spcBef>
              <a:spcAft>
                <a:spcPts val="0"/>
              </a:spcAft>
              <a:buNone/>
            </a:pPr>
            <a:r>
              <a:rPr lang="en" sz="2100">
                <a:solidFill>
                  <a:schemeClr val="dk1"/>
                </a:solidFill>
                <a:latin typeface="Economica"/>
                <a:ea typeface="Economica"/>
                <a:cs typeface="Economica"/>
                <a:sym typeface="Economica"/>
              </a:rPr>
              <a:t>In fact, however, these worlds are</a:t>
            </a:r>
            <a:r>
              <a:rPr lang="en" sz="2100">
                <a:solidFill>
                  <a:schemeClr val="dk1"/>
                </a:solidFill>
                <a:highlight>
                  <a:srgbClr val="FFF2CC"/>
                </a:highlight>
                <a:latin typeface="Economica"/>
                <a:ea typeface="Economica"/>
                <a:cs typeface="Economica"/>
                <a:sym typeface="Economica"/>
              </a:rPr>
              <a:t> in constant flux</a:t>
            </a:r>
            <a:r>
              <a:rPr lang="en" sz="2100">
                <a:solidFill>
                  <a:schemeClr val="dk1"/>
                </a:solidFill>
                <a:latin typeface="Economica"/>
                <a:ea typeface="Economica"/>
                <a:cs typeface="Economica"/>
                <a:sym typeface="Economica"/>
              </a:rPr>
              <a:t>; they are the products of 24/7 flows with unprecedented scope and range affecting us all. </a:t>
            </a:r>
            <a:endParaRPr sz="2100">
              <a:solidFill>
                <a:schemeClr val="dk1"/>
              </a:solidFill>
              <a:latin typeface="Economica"/>
              <a:ea typeface="Economica"/>
              <a:cs typeface="Economica"/>
              <a:sym typeface="Economica"/>
            </a:endParaRPr>
          </a:p>
          <a:p>
            <a:pPr marL="0" lvl="0" indent="0" algn="l" rtl="0">
              <a:spcBef>
                <a:spcPts val="1200"/>
              </a:spcBef>
              <a:spcAft>
                <a:spcPts val="0"/>
              </a:spcAft>
              <a:buClr>
                <a:schemeClr val="dk1"/>
              </a:buClr>
              <a:buSzPts val="1100"/>
              <a:buFont typeface="Arial"/>
              <a:buNone/>
            </a:pPr>
            <a:r>
              <a:rPr lang="en" sz="2100">
                <a:solidFill>
                  <a:schemeClr val="dk1"/>
                </a:solidFill>
                <a:latin typeface="Economica"/>
                <a:ea typeface="Economica"/>
                <a:cs typeface="Economica"/>
                <a:sym typeface="Economica"/>
              </a:rPr>
              <a:t>This is also the world our students inhabit and not well represented in the curriculum </a:t>
            </a:r>
            <a:r>
              <a:rPr lang="en" sz="2100">
                <a:solidFill>
                  <a:schemeClr val="dk1"/>
                </a:solidFill>
                <a:highlight>
                  <a:srgbClr val="FCE5CD"/>
                </a:highlight>
                <a:latin typeface="Economica"/>
                <a:ea typeface="Economica"/>
                <a:cs typeface="Economica"/>
                <a:sym typeface="Economica"/>
              </a:rPr>
              <a:t>that still relies on the old stories and as PISA results seem to suggest </a:t>
            </a:r>
            <a:r>
              <a:rPr lang="en" sz="2100">
                <a:highlight>
                  <a:srgbClr val="FCE5CD"/>
                </a:highlight>
                <a:latin typeface="Economica"/>
                <a:ea typeface="Economica"/>
                <a:cs typeface="Economica"/>
                <a:sym typeface="Economica"/>
              </a:rPr>
              <a:t>not relevant to their lives</a:t>
            </a:r>
            <a:r>
              <a:rPr lang="en" sz="2100">
                <a:solidFill>
                  <a:schemeClr val="dk1"/>
                </a:solidFill>
                <a:highlight>
                  <a:srgbClr val="FCE5CD"/>
                </a:highlight>
                <a:latin typeface="Economica"/>
                <a:ea typeface="Economica"/>
                <a:cs typeface="Economica"/>
                <a:sym typeface="Economica"/>
              </a:rPr>
              <a:t>. </a:t>
            </a:r>
            <a:endParaRPr sz="2100">
              <a:solidFill>
                <a:schemeClr val="dk1"/>
              </a:solidFill>
              <a:highlight>
                <a:srgbClr val="FCE5CD"/>
              </a:highlight>
              <a:latin typeface="Economica"/>
              <a:ea typeface="Economica"/>
              <a:cs typeface="Economica"/>
              <a:sym typeface="Economica"/>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lnSpc>
                <a:spcPct val="115000"/>
              </a:lnSpc>
              <a:spcBef>
                <a:spcPts val="0"/>
              </a:spcBef>
              <a:spcAft>
                <a:spcPts val="1200"/>
              </a:spcAft>
              <a:buClr>
                <a:schemeClr val="dk1"/>
              </a:buClr>
              <a:buSzPts val="1100"/>
              <a:buFont typeface="Arial"/>
              <a:buNone/>
            </a:pPr>
            <a:r>
              <a:rPr lang="en" sz="2400"/>
              <a:t>Global Competence Defined  (PISA 2018)</a:t>
            </a:r>
            <a:endParaRPr sz="2400"/>
          </a:p>
        </p:txBody>
      </p:sp>
      <p:sp>
        <p:nvSpPr>
          <p:cNvPr id="177" name="Google Shape;177;p2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a:solidFill>
                  <a:schemeClr val="dk1"/>
                </a:solidFill>
                <a:latin typeface="Economica"/>
                <a:ea typeface="Economica"/>
                <a:cs typeface="Economica"/>
                <a:sym typeface="Economica"/>
              </a:rPr>
              <a:t>As defined in is composed of four highly interdependent dimension, the capacity depends on human interaction not the abilities of a single teacher:</a:t>
            </a:r>
            <a:endParaRPr sz="2000">
              <a:solidFill>
                <a:schemeClr val="dk1"/>
              </a:solidFill>
              <a:latin typeface="Economica"/>
              <a:ea typeface="Economica"/>
              <a:cs typeface="Economica"/>
              <a:sym typeface="Economica"/>
            </a:endParaRPr>
          </a:p>
          <a:p>
            <a:pPr marL="457200" lvl="0" indent="-355600" algn="l" rtl="0">
              <a:spcBef>
                <a:spcPts val="1200"/>
              </a:spcBef>
              <a:spcAft>
                <a:spcPts val="0"/>
              </a:spcAft>
              <a:buClr>
                <a:schemeClr val="dk1"/>
              </a:buClr>
              <a:buSzPts val="2000"/>
              <a:buFont typeface="Economica"/>
              <a:buChar char="●"/>
            </a:pPr>
            <a:r>
              <a:rPr lang="en" sz="2000">
                <a:solidFill>
                  <a:schemeClr val="dk1"/>
                </a:solidFill>
                <a:latin typeface="Economica"/>
                <a:ea typeface="Economica"/>
                <a:cs typeface="Economica"/>
                <a:sym typeface="Economica"/>
              </a:rPr>
              <a:t>To examine issues and situations of local, global and cultural significance (e.g. poverty, economic interdependence,migration, inequality, environmental risks, conflicts, cultural differences and stereotypes) </a:t>
            </a:r>
            <a:endParaRPr sz="2000">
              <a:solidFill>
                <a:schemeClr val="dk1"/>
              </a:solidFill>
              <a:latin typeface="Economica"/>
              <a:ea typeface="Economica"/>
              <a:cs typeface="Economica"/>
              <a:sym typeface="Economica"/>
            </a:endParaRPr>
          </a:p>
          <a:p>
            <a:pPr marL="457200" lvl="0" indent="-355600" algn="l" rtl="0">
              <a:spcBef>
                <a:spcPts val="0"/>
              </a:spcBef>
              <a:spcAft>
                <a:spcPts val="0"/>
              </a:spcAft>
              <a:buClr>
                <a:schemeClr val="dk1"/>
              </a:buClr>
              <a:buSzPts val="2000"/>
              <a:buFont typeface="Economica"/>
              <a:buChar char="●"/>
            </a:pPr>
            <a:r>
              <a:rPr lang="en" sz="2000">
                <a:solidFill>
                  <a:schemeClr val="dk1"/>
                </a:solidFill>
                <a:highlight>
                  <a:srgbClr val="FFF2CC"/>
                </a:highlight>
                <a:latin typeface="Economica"/>
                <a:ea typeface="Economica"/>
                <a:cs typeface="Economica"/>
                <a:sym typeface="Economica"/>
              </a:rPr>
              <a:t>To understand and appreciate different perspectives and worldviews</a:t>
            </a:r>
            <a:endParaRPr sz="2000">
              <a:solidFill>
                <a:schemeClr val="dk1"/>
              </a:solidFill>
              <a:highlight>
                <a:srgbClr val="FFF2CC"/>
              </a:highlight>
              <a:latin typeface="Economica"/>
              <a:ea typeface="Economica"/>
              <a:cs typeface="Economica"/>
              <a:sym typeface="Economica"/>
            </a:endParaRPr>
          </a:p>
          <a:p>
            <a:pPr marL="457200" lvl="0" indent="-355600" algn="l" rtl="0">
              <a:spcBef>
                <a:spcPts val="0"/>
              </a:spcBef>
              <a:spcAft>
                <a:spcPts val="0"/>
              </a:spcAft>
              <a:buClr>
                <a:schemeClr val="dk1"/>
              </a:buClr>
              <a:buSzPts val="2000"/>
              <a:buFont typeface="Economica"/>
              <a:buChar char="●"/>
            </a:pPr>
            <a:r>
              <a:rPr lang="en" sz="2000">
                <a:solidFill>
                  <a:schemeClr val="dk1"/>
                </a:solidFill>
                <a:highlight>
                  <a:srgbClr val="FCE5CD"/>
                </a:highlight>
                <a:latin typeface="Economica"/>
                <a:ea typeface="Economica"/>
                <a:cs typeface="Economica"/>
                <a:sym typeface="Economica"/>
              </a:rPr>
              <a:t>To establish positive interactions with people of different national, ethnic, religious, social or cultural backgrounds or gender</a:t>
            </a:r>
            <a:endParaRPr sz="2000">
              <a:solidFill>
                <a:schemeClr val="dk1"/>
              </a:solidFill>
              <a:highlight>
                <a:srgbClr val="FCE5CD"/>
              </a:highlight>
              <a:latin typeface="Economica"/>
              <a:ea typeface="Economica"/>
              <a:cs typeface="Economica"/>
              <a:sym typeface="Economica"/>
            </a:endParaRPr>
          </a:p>
          <a:p>
            <a:pPr marL="457200" lvl="0" indent="-355600" algn="l" rtl="0">
              <a:spcBef>
                <a:spcPts val="0"/>
              </a:spcBef>
              <a:spcAft>
                <a:spcPts val="0"/>
              </a:spcAft>
              <a:buClr>
                <a:schemeClr val="dk1"/>
              </a:buClr>
              <a:buSzPts val="2000"/>
              <a:buFont typeface="Economica"/>
              <a:buChar char="●"/>
            </a:pPr>
            <a:r>
              <a:rPr lang="en" sz="2000">
                <a:solidFill>
                  <a:schemeClr val="dk1"/>
                </a:solidFill>
                <a:highlight>
                  <a:srgbClr val="FFFF00"/>
                </a:highlight>
                <a:latin typeface="Economica"/>
                <a:ea typeface="Economica"/>
                <a:cs typeface="Economica"/>
                <a:sym typeface="Economica"/>
              </a:rPr>
              <a:t>Disposition to take constructive action towards sustainable development and collective well-being.</a:t>
            </a:r>
            <a:endParaRPr sz="2000">
              <a:highlight>
                <a:srgbClr val="FFFF00"/>
              </a:highlight>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311700" y="127550"/>
            <a:ext cx="8520600" cy="1146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n" sz="3280"/>
              <a:t>Students know the textbook stories are hollow and are demanding RELEVANCE and AUTHENTIC Paths to Action instead </a:t>
            </a:r>
            <a:endParaRPr sz="3280"/>
          </a:p>
        </p:txBody>
      </p:sp>
      <p:sp>
        <p:nvSpPr>
          <p:cNvPr id="189" name="Google Shape;189;p31"/>
          <p:cNvSpPr txBox="1">
            <a:spLocks noGrp="1"/>
          </p:cNvSpPr>
          <p:nvPr>
            <p:ph type="body" idx="1"/>
          </p:nvPr>
        </p:nvSpPr>
        <p:spPr>
          <a:xfrm>
            <a:off x="904150" y="1876075"/>
            <a:ext cx="7443900" cy="2962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90" name="Google Shape;190;p31"/>
          <p:cNvPicPr preferRelativeResize="0"/>
          <p:nvPr/>
        </p:nvPicPr>
        <p:blipFill>
          <a:blip r:embed="rId3">
            <a:alphaModFix/>
          </a:blip>
          <a:stretch>
            <a:fillRect/>
          </a:stretch>
        </p:blipFill>
        <p:spPr>
          <a:xfrm>
            <a:off x="1033475" y="1454174"/>
            <a:ext cx="7077075" cy="282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2233"/>
              <a:t>Reminder: The  World Millenials Want is Different from Our Own</a:t>
            </a:r>
            <a:endParaRPr sz="2233"/>
          </a:p>
        </p:txBody>
      </p:sp>
      <p:sp>
        <p:nvSpPr>
          <p:cNvPr id="196" name="Google Shape;196;p3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fontScale="70000"/>
          </a:bodyPr>
          <a:lstStyle/>
          <a:p>
            <a:pPr marL="457200" lvl="0" indent="0" algn="l" rtl="0">
              <a:spcBef>
                <a:spcPts val="0"/>
              </a:spcBef>
              <a:spcAft>
                <a:spcPts val="0"/>
              </a:spcAft>
              <a:buClr>
                <a:schemeClr val="dk1"/>
              </a:buClr>
              <a:buSzPct val="100000"/>
              <a:buFont typeface="Arial"/>
              <a:buNone/>
            </a:pPr>
            <a:endParaRPr sz="1100" b="1">
              <a:solidFill>
                <a:schemeClr val="dk1"/>
              </a:solidFill>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Believe the concept of belonging to one individual country is outdated. </a:t>
            </a:r>
            <a:endParaRPr sz="2400">
              <a:solidFill>
                <a:schemeClr val="dk1"/>
              </a:solidFill>
              <a:latin typeface="Economica"/>
              <a:ea typeface="Economica"/>
              <a:cs typeface="Economica"/>
              <a:sym typeface="Economica"/>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Millennials view </a:t>
            </a:r>
            <a:r>
              <a:rPr lang="en" sz="2400">
                <a:solidFill>
                  <a:schemeClr val="dk1"/>
                </a:solidFill>
                <a:highlight>
                  <a:schemeClr val="accent6"/>
                </a:highlight>
                <a:latin typeface="Economica"/>
                <a:ea typeface="Economica"/>
                <a:cs typeface="Economica"/>
                <a:sym typeface="Economica"/>
              </a:rPr>
              <a:t>connection and collaboration as the most critical steps forward to achieving global citizenship.</a:t>
            </a:r>
            <a:endParaRPr sz="2400">
              <a:solidFill>
                <a:schemeClr val="dk1"/>
              </a:solidFill>
              <a:highlight>
                <a:schemeClr val="accent6"/>
              </a:highlight>
              <a:latin typeface="Economica"/>
              <a:ea typeface="Economica"/>
              <a:cs typeface="Economica"/>
              <a:sym typeface="Economica"/>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The idea of </a:t>
            </a:r>
            <a:r>
              <a:rPr lang="en" sz="2400">
                <a:solidFill>
                  <a:schemeClr val="dk1"/>
                </a:solidFill>
                <a:highlight>
                  <a:srgbClr val="FFFF00"/>
                </a:highlight>
                <a:latin typeface="Economica"/>
                <a:ea typeface="Economica"/>
                <a:cs typeface="Economica"/>
                <a:sym typeface="Economica"/>
              </a:rPr>
              <a:t>limitless movement empowers millennials</a:t>
            </a:r>
            <a:r>
              <a:rPr lang="en" sz="2400">
                <a:solidFill>
                  <a:schemeClr val="dk1"/>
                </a:solidFill>
                <a:latin typeface="Economica"/>
                <a:ea typeface="Economica"/>
                <a:cs typeface="Economica"/>
                <a:sym typeface="Economica"/>
              </a:rPr>
              <a:t>, as they believe it will allow them to control their destiny. </a:t>
            </a:r>
            <a:endParaRPr sz="2400">
              <a:solidFill>
                <a:schemeClr val="dk1"/>
              </a:solidFill>
              <a:latin typeface="Economica"/>
              <a:ea typeface="Economica"/>
              <a:cs typeface="Economica"/>
              <a:sym typeface="Economica"/>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The majority of millennials believe that creating </a:t>
            </a:r>
            <a:r>
              <a:rPr lang="en" sz="2400">
                <a:solidFill>
                  <a:schemeClr val="dk1"/>
                </a:solidFill>
                <a:highlight>
                  <a:srgbClr val="FFF2CC"/>
                </a:highlight>
                <a:latin typeface="Economica"/>
                <a:ea typeface="Economica"/>
                <a:cs typeface="Economica"/>
                <a:sym typeface="Economica"/>
              </a:rPr>
              <a:t>a more open world </a:t>
            </a:r>
            <a:r>
              <a:rPr lang="en" sz="2400">
                <a:solidFill>
                  <a:schemeClr val="dk1"/>
                </a:solidFill>
                <a:latin typeface="Economica"/>
                <a:ea typeface="Economica"/>
                <a:cs typeface="Economica"/>
                <a:sym typeface="Economica"/>
              </a:rPr>
              <a:t>will unlock opportunities for better job prospects and result in economic freedom, including the ease of money movement.</a:t>
            </a:r>
            <a:endParaRPr sz="2400">
              <a:solidFill>
                <a:schemeClr val="dk1"/>
              </a:solidFill>
              <a:latin typeface="Economica"/>
              <a:ea typeface="Economica"/>
              <a:cs typeface="Economica"/>
              <a:sym typeface="Economica"/>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A significant number of millennials are adamant that</a:t>
            </a:r>
            <a:r>
              <a:rPr lang="en" sz="2400">
                <a:solidFill>
                  <a:schemeClr val="dk1"/>
                </a:solidFill>
                <a:highlight>
                  <a:srgbClr val="FCE5CD"/>
                </a:highlight>
                <a:latin typeface="Economica"/>
                <a:ea typeface="Economica"/>
                <a:cs typeface="Economica"/>
                <a:sym typeface="Economica"/>
              </a:rPr>
              <a:t> collaboration is essential and believe that shaping the future is up to them, rather than institutions.</a:t>
            </a:r>
            <a:endParaRPr sz="2400">
              <a:solidFill>
                <a:schemeClr val="dk1"/>
              </a:solidFill>
              <a:highlight>
                <a:srgbClr val="FCE5CD"/>
              </a:highlight>
              <a:latin typeface="Economica"/>
              <a:ea typeface="Economica"/>
              <a:cs typeface="Economica"/>
              <a:sym typeface="Economica"/>
            </a:endParaRPr>
          </a:p>
          <a:p>
            <a:pPr marL="914400" lvl="0" indent="-335280" algn="l" rtl="0">
              <a:spcBef>
                <a:spcPts val="0"/>
              </a:spcBef>
              <a:spcAft>
                <a:spcPts val="0"/>
              </a:spcAft>
              <a:buClr>
                <a:schemeClr val="dk1"/>
              </a:buClr>
              <a:buSzPct val="100000"/>
              <a:buFont typeface="Economica"/>
              <a:buChar char="●"/>
            </a:pPr>
            <a:r>
              <a:rPr lang="en" sz="2400">
                <a:solidFill>
                  <a:schemeClr val="dk1"/>
                </a:solidFill>
                <a:latin typeface="Economica"/>
                <a:ea typeface="Economica"/>
                <a:cs typeface="Economica"/>
                <a:sym typeface="Economica"/>
              </a:rPr>
              <a:t>.Despite the evidence of increased conflict Millennials believe the most important trait to eradicate </a:t>
            </a:r>
            <a:r>
              <a:rPr lang="en" sz="2400">
                <a:solidFill>
                  <a:schemeClr val="dk1"/>
                </a:solidFill>
                <a:highlight>
                  <a:srgbClr val="FFFF00"/>
                </a:highlight>
                <a:latin typeface="Economica"/>
                <a:ea typeface="Economica"/>
                <a:cs typeface="Economica"/>
                <a:sym typeface="Economica"/>
              </a:rPr>
              <a:t>social discrimination is ensuring that there is respect for diversity. </a:t>
            </a:r>
            <a:endParaRPr sz="2400">
              <a:solidFill>
                <a:schemeClr val="dk1"/>
              </a:solidFill>
              <a:highlight>
                <a:srgbClr val="FFFF00"/>
              </a:highlight>
              <a:latin typeface="Economica"/>
              <a:ea typeface="Economica"/>
              <a:cs typeface="Economica"/>
              <a:sym typeface="Economica"/>
            </a:endParaRPr>
          </a:p>
          <a:p>
            <a:pPr marL="0" lvl="0" indent="0" algn="l" rtl="0">
              <a:spcBef>
                <a:spcPts val="0"/>
              </a:spcBef>
              <a:spcAft>
                <a:spcPts val="1200"/>
              </a:spcAft>
              <a:buNone/>
            </a:pPr>
            <a:endParaRPr sz="2400">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Global competence is actively created</a:t>
            </a:r>
            <a:endParaRPr/>
          </a:p>
        </p:txBody>
      </p:sp>
      <p:sp>
        <p:nvSpPr>
          <p:cNvPr id="202" name="Google Shape;202;p33"/>
          <p:cNvSpPr txBox="1">
            <a:spLocks noGrp="1"/>
          </p:cNvSpPr>
          <p:nvPr>
            <p:ph type="body" idx="1"/>
          </p:nvPr>
        </p:nvSpPr>
        <p:spPr>
          <a:xfrm>
            <a:off x="877225" y="1436225"/>
            <a:ext cx="1725900" cy="248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latin typeface="Economica"/>
                <a:ea typeface="Economica"/>
                <a:cs typeface="Economica"/>
                <a:sym typeface="Economica"/>
              </a:rPr>
              <a:t>Values</a:t>
            </a:r>
            <a:endParaRPr>
              <a:latin typeface="Economica"/>
              <a:ea typeface="Economica"/>
              <a:cs typeface="Economica"/>
              <a:sym typeface="Economica"/>
            </a:endParaRPr>
          </a:p>
          <a:p>
            <a:pPr marL="0" lvl="0" indent="0" algn="l" rtl="0">
              <a:spcBef>
                <a:spcPts val="1200"/>
              </a:spcBef>
              <a:spcAft>
                <a:spcPts val="0"/>
              </a:spcAft>
              <a:buNone/>
            </a:pPr>
            <a:r>
              <a:rPr lang="en">
                <a:latin typeface="Economica"/>
                <a:ea typeface="Economica"/>
                <a:cs typeface="Economica"/>
                <a:sym typeface="Economica"/>
              </a:rPr>
              <a:t>Knowledge</a:t>
            </a:r>
            <a:endParaRPr>
              <a:latin typeface="Economica"/>
              <a:ea typeface="Economica"/>
              <a:cs typeface="Economica"/>
              <a:sym typeface="Economica"/>
            </a:endParaRPr>
          </a:p>
          <a:p>
            <a:pPr marL="0" lvl="0" indent="0" algn="l" rtl="0">
              <a:spcBef>
                <a:spcPts val="1200"/>
              </a:spcBef>
              <a:spcAft>
                <a:spcPts val="0"/>
              </a:spcAft>
              <a:buNone/>
            </a:pPr>
            <a:r>
              <a:rPr lang="en">
                <a:latin typeface="Economica"/>
                <a:ea typeface="Economica"/>
                <a:cs typeface="Economica"/>
                <a:sym typeface="Economica"/>
              </a:rPr>
              <a:t>Skills</a:t>
            </a:r>
            <a:endParaRPr>
              <a:latin typeface="Economica"/>
              <a:ea typeface="Economica"/>
              <a:cs typeface="Economica"/>
              <a:sym typeface="Economica"/>
            </a:endParaRPr>
          </a:p>
          <a:p>
            <a:pPr marL="0" lvl="0" indent="0" algn="l" rtl="0">
              <a:spcBef>
                <a:spcPts val="1200"/>
              </a:spcBef>
              <a:spcAft>
                <a:spcPts val="0"/>
              </a:spcAft>
              <a:buNone/>
            </a:pPr>
            <a:r>
              <a:rPr lang="en">
                <a:latin typeface="Economica"/>
                <a:ea typeface="Economica"/>
                <a:cs typeface="Economica"/>
                <a:sym typeface="Economica"/>
              </a:rPr>
              <a:t>Attitudes</a:t>
            </a:r>
            <a:endParaRPr>
              <a:latin typeface="Economica"/>
              <a:ea typeface="Economica"/>
              <a:cs typeface="Economica"/>
              <a:sym typeface="Economica"/>
            </a:endParaRPr>
          </a:p>
          <a:p>
            <a:pPr marL="0" lvl="0" indent="0" algn="l" rtl="0">
              <a:spcBef>
                <a:spcPts val="1200"/>
              </a:spcBef>
              <a:spcAft>
                <a:spcPts val="0"/>
              </a:spcAft>
              <a:buNone/>
            </a:pPr>
            <a:r>
              <a:rPr lang="en">
                <a:latin typeface="Economica"/>
                <a:ea typeface="Economica"/>
                <a:cs typeface="Economica"/>
                <a:sym typeface="Economica"/>
              </a:rPr>
              <a:t>Dispositions</a:t>
            </a:r>
            <a:endParaRPr>
              <a:latin typeface="Economica"/>
              <a:ea typeface="Economica"/>
              <a:cs typeface="Economica"/>
              <a:sym typeface="Economica"/>
            </a:endParaRPr>
          </a:p>
          <a:p>
            <a:pPr marL="0" lvl="0" indent="0" algn="l" rtl="0">
              <a:spcBef>
                <a:spcPts val="1200"/>
              </a:spcBef>
              <a:spcAft>
                <a:spcPts val="1200"/>
              </a:spcAft>
              <a:buNone/>
            </a:pPr>
            <a:endParaRPr/>
          </a:p>
        </p:txBody>
      </p:sp>
      <p:pic>
        <p:nvPicPr>
          <p:cNvPr id="203" name="Google Shape;203;p33"/>
          <p:cNvPicPr preferRelativeResize="0"/>
          <p:nvPr/>
        </p:nvPicPr>
        <p:blipFill>
          <a:blip r:embed="rId3">
            <a:alphaModFix/>
          </a:blip>
          <a:stretch>
            <a:fillRect/>
          </a:stretch>
        </p:blipFill>
        <p:spPr>
          <a:xfrm>
            <a:off x="2459550" y="1205750"/>
            <a:ext cx="3895776" cy="3399175"/>
          </a:xfrm>
          <a:prstGeom prst="rect">
            <a:avLst/>
          </a:prstGeom>
          <a:noFill/>
          <a:ln>
            <a:noFill/>
          </a:ln>
        </p:spPr>
      </p:pic>
      <p:sp>
        <p:nvSpPr>
          <p:cNvPr id="204" name="Google Shape;204;p33"/>
          <p:cNvSpPr txBox="1"/>
          <p:nvPr/>
        </p:nvSpPr>
        <p:spPr>
          <a:xfrm>
            <a:off x="6651550" y="1319525"/>
            <a:ext cx="1510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205" name="Google Shape;205;p33"/>
          <p:cNvSpPr txBox="1"/>
          <p:nvPr/>
        </p:nvSpPr>
        <p:spPr>
          <a:xfrm>
            <a:off x="6256575" y="1205750"/>
            <a:ext cx="18222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Economica"/>
                <a:ea typeface="Economica"/>
                <a:cs typeface="Economica"/>
                <a:sym typeface="Economica"/>
              </a:rPr>
              <a:t>Students need to be able to </a:t>
            </a:r>
            <a:r>
              <a:rPr lang="en">
                <a:highlight>
                  <a:schemeClr val="accent6"/>
                </a:highlight>
                <a:latin typeface="Economica"/>
                <a:ea typeface="Economica"/>
                <a:cs typeface="Economica"/>
                <a:sym typeface="Economica"/>
              </a:rPr>
              <a:t>apply</a:t>
            </a:r>
            <a:r>
              <a:rPr lang="en">
                <a:highlight>
                  <a:schemeClr val="lt1"/>
                </a:highlight>
                <a:latin typeface="Economica"/>
                <a:ea typeface="Economica"/>
                <a:cs typeface="Economica"/>
                <a:sym typeface="Economica"/>
              </a:rPr>
              <a:t> va</a:t>
            </a:r>
            <a:r>
              <a:rPr lang="en">
                <a:latin typeface="Economica"/>
                <a:ea typeface="Economica"/>
                <a:cs typeface="Economica"/>
                <a:sym typeface="Economica"/>
              </a:rPr>
              <a:t>lues, knowledge, skills, attitudes and dispositions</a:t>
            </a:r>
            <a:endParaRPr>
              <a:latin typeface="Economica"/>
              <a:ea typeface="Economica"/>
              <a:cs typeface="Economica"/>
              <a:sym typeface="Economica"/>
            </a:endParaRPr>
          </a:p>
        </p:txBody>
      </p:sp>
      <p:cxnSp>
        <p:nvCxnSpPr>
          <p:cNvPr id="206" name="Google Shape;206;p33"/>
          <p:cNvCxnSpPr/>
          <p:nvPr/>
        </p:nvCxnSpPr>
        <p:spPr>
          <a:xfrm flipH="1">
            <a:off x="5242400" y="1642700"/>
            <a:ext cx="1768200" cy="879600"/>
          </a:xfrm>
          <a:prstGeom prst="straightConnector1">
            <a:avLst/>
          </a:prstGeom>
          <a:noFill/>
          <a:ln w="9525" cap="flat" cmpd="sng">
            <a:solidFill>
              <a:schemeClr val="dk2"/>
            </a:solidFill>
            <a:prstDash val="solid"/>
            <a:round/>
            <a:headEnd type="none" w="med" len="med"/>
            <a:tailEnd type="none" w="med" len="med"/>
          </a:ln>
        </p:spPr>
      </p:cxnSp>
      <p:cxnSp>
        <p:nvCxnSpPr>
          <p:cNvPr id="207" name="Google Shape;207;p33"/>
          <p:cNvCxnSpPr/>
          <p:nvPr/>
        </p:nvCxnSpPr>
        <p:spPr>
          <a:xfrm flipH="1">
            <a:off x="4596050" y="1651675"/>
            <a:ext cx="2701800" cy="2154300"/>
          </a:xfrm>
          <a:prstGeom prst="straightConnector1">
            <a:avLst/>
          </a:prstGeom>
          <a:noFill/>
          <a:ln w="9525" cap="flat" cmpd="sng">
            <a:solidFill>
              <a:schemeClr val="dk2"/>
            </a:solidFill>
            <a:prstDash val="solid"/>
            <a:round/>
            <a:headEnd type="none" w="med" len="med"/>
            <a:tailEnd type="none" w="med" len="med"/>
          </a:ln>
        </p:spPr>
      </p:cxnSp>
      <p:cxnSp>
        <p:nvCxnSpPr>
          <p:cNvPr id="208" name="Google Shape;208;p33"/>
          <p:cNvCxnSpPr/>
          <p:nvPr/>
        </p:nvCxnSpPr>
        <p:spPr>
          <a:xfrm flipH="1">
            <a:off x="4694825" y="1615750"/>
            <a:ext cx="2459400" cy="27000"/>
          </a:xfrm>
          <a:prstGeom prst="straightConnector1">
            <a:avLst/>
          </a:prstGeom>
          <a:noFill/>
          <a:ln w="9525" cap="flat" cmpd="sng">
            <a:solidFill>
              <a:schemeClr val="dk2"/>
            </a:solidFill>
            <a:prstDash val="solid"/>
            <a:round/>
            <a:headEnd type="none" w="med" len="med"/>
            <a:tailEnd type="none" w="med" len="med"/>
          </a:ln>
        </p:spPr>
      </p:cxnSp>
      <p:cxnSp>
        <p:nvCxnSpPr>
          <p:cNvPr id="209" name="Google Shape;209;p33"/>
          <p:cNvCxnSpPr/>
          <p:nvPr/>
        </p:nvCxnSpPr>
        <p:spPr>
          <a:xfrm flipH="1">
            <a:off x="3581475" y="1642700"/>
            <a:ext cx="3366300" cy="9156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Global Competence is a Developmentally Fluid Process</a:t>
            </a:r>
            <a:endParaRPr/>
          </a:p>
        </p:txBody>
      </p:sp>
      <p:sp>
        <p:nvSpPr>
          <p:cNvPr id="221" name="Google Shape;221;p35"/>
          <p:cNvSpPr txBox="1">
            <a:spLocks noGrp="1"/>
          </p:cNvSpPr>
          <p:nvPr>
            <p:ph type="body" idx="1"/>
          </p:nvPr>
        </p:nvSpPr>
        <p:spPr>
          <a:xfrm>
            <a:off x="311700" y="1152475"/>
            <a:ext cx="8520600" cy="36588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Global competence is </a:t>
            </a:r>
            <a:r>
              <a:rPr lang="en" sz="1900">
                <a:solidFill>
                  <a:schemeClr val="dk1"/>
                </a:solidFill>
                <a:highlight>
                  <a:srgbClr val="FFFF00"/>
                </a:highlight>
                <a:latin typeface="Economica"/>
                <a:ea typeface="Economica"/>
                <a:cs typeface="Economica"/>
                <a:sym typeface="Economica"/>
              </a:rPr>
              <a:t>not a specific skill, </a:t>
            </a:r>
            <a:r>
              <a:rPr lang="en" sz="1900">
                <a:solidFill>
                  <a:schemeClr val="dk1"/>
                </a:solidFill>
                <a:latin typeface="Economica"/>
                <a:ea typeface="Economica"/>
                <a:cs typeface="Economica"/>
                <a:sym typeface="Economica"/>
              </a:rPr>
              <a:t>but rather a combination of knowledge, skills, attitudes and values successfully applied both in face-to-face, virtual or mediated encounters with people who are perceived to be from a different cultural background and in individuals’ engagement with global issues (i.e. situations that require an individual to reflect upon problems that know no national borders and that have deep implications for current and future generations). </a:t>
            </a:r>
            <a:endParaRPr sz="1900">
              <a:solidFill>
                <a:schemeClr val="dk1"/>
              </a:solidFill>
              <a:latin typeface="Economica"/>
              <a:ea typeface="Economica"/>
              <a:cs typeface="Economica"/>
              <a:sym typeface="Economica"/>
            </a:endParaRPr>
          </a:p>
          <a:p>
            <a:pPr marL="457200" lvl="0" indent="-349250" algn="l" rtl="0">
              <a:spcBef>
                <a:spcPts val="0"/>
              </a:spcBef>
              <a:spcAft>
                <a:spcPts val="0"/>
              </a:spcAft>
              <a:buClr>
                <a:schemeClr val="dk1"/>
              </a:buClr>
              <a:buSzPts val="1900"/>
              <a:buFont typeface="Economica"/>
              <a:buChar char="●"/>
            </a:pPr>
            <a:r>
              <a:rPr lang="en" sz="1900">
                <a:solidFill>
                  <a:schemeClr val="dk1"/>
                </a:solidFill>
                <a:latin typeface="Economica"/>
                <a:ea typeface="Economica"/>
                <a:cs typeface="Economica"/>
                <a:sym typeface="Economica"/>
              </a:rPr>
              <a:t>Acquiring </a:t>
            </a:r>
            <a:r>
              <a:rPr lang="en" sz="1900">
                <a:solidFill>
                  <a:schemeClr val="dk1"/>
                </a:solidFill>
                <a:highlight>
                  <a:srgbClr val="FCE5CD"/>
                </a:highlight>
                <a:latin typeface="Economica"/>
                <a:ea typeface="Economica"/>
                <a:cs typeface="Economica"/>
                <a:sym typeface="Economica"/>
              </a:rPr>
              <a:t>the necessary knowledge,skills, attitudes and values is a life-long process; there is no single point at which an individual becomes completely competent in this domain.</a:t>
            </a:r>
            <a:r>
              <a:rPr lang="en" sz="1900">
                <a:solidFill>
                  <a:schemeClr val="dk1"/>
                </a:solidFill>
                <a:latin typeface="Economica"/>
                <a:ea typeface="Economica"/>
                <a:cs typeface="Economica"/>
                <a:sym typeface="Economica"/>
              </a:rPr>
              <a:t> PISA assesses where 15-year-old students are situated in this process and whether their schools are effective in helping them to develop the necessary knowledge, skills and dispositions.</a:t>
            </a:r>
            <a:endParaRPr sz="1900">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Teachers by themselves have a limited effectiveness</a:t>
            </a:r>
            <a:endParaRPr/>
          </a:p>
        </p:txBody>
      </p:sp>
      <p:sp>
        <p:nvSpPr>
          <p:cNvPr id="227" name="Google Shape;227;p3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28" name="Google Shape;228;p36"/>
          <p:cNvPicPr preferRelativeResize="0"/>
          <p:nvPr/>
        </p:nvPicPr>
        <p:blipFill>
          <a:blip r:embed="rId3">
            <a:alphaModFix/>
          </a:blip>
          <a:stretch>
            <a:fillRect/>
          </a:stretch>
        </p:blipFill>
        <p:spPr>
          <a:xfrm>
            <a:off x="275775" y="1249375"/>
            <a:ext cx="8400601" cy="3305700"/>
          </a:xfrm>
          <a:prstGeom prst="rect">
            <a:avLst/>
          </a:prstGeom>
          <a:noFill/>
          <a:ln>
            <a:noFill/>
          </a:ln>
        </p:spPr>
      </p:pic>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2280</Words>
  <Application>Microsoft Office PowerPoint</Application>
  <PresentationFormat>On-screen Show (16:9)</PresentationFormat>
  <Paragraphs>121</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Economica</vt:lpstr>
      <vt:lpstr>Open Sans</vt:lpstr>
      <vt:lpstr>Luxe</vt:lpstr>
      <vt:lpstr>Global Education: Some Leadership Challenges </vt:lpstr>
      <vt:lpstr>PowerPoint Presentation</vt:lpstr>
      <vt:lpstr>What does this have to do with Global Competency?</vt:lpstr>
      <vt:lpstr>Global Competence Defined  (PISA 2018)</vt:lpstr>
      <vt:lpstr>Students know the textbook stories are hollow and are demanding RELEVANCE and AUTHENTIC Paths to Action instead </vt:lpstr>
      <vt:lpstr>Reminder: The  World Millenials Want is Different from Our Own</vt:lpstr>
      <vt:lpstr>Global competence is actively created</vt:lpstr>
      <vt:lpstr>Global Competence is a Developmentally Fluid Process</vt:lpstr>
      <vt:lpstr>Teachers by themselves have a limited effectiveness</vt:lpstr>
      <vt:lpstr>Results</vt:lpstr>
      <vt:lpstr>Human Connections Overcomes Curriculum </vt:lpstr>
      <vt:lpstr>Whole School Wide Approaches Needed</vt:lpstr>
      <vt:lpstr>To understand different viewpoints you have to engage with others</vt:lpstr>
      <vt:lpstr>PowerPoint Presentation</vt:lpstr>
      <vt:lpstr>Multiple Positive Effects Related to Collaboration</vt:lpstr>
      <vt:lpstr>Exposure to multiple perspectives</vt:lpstr>
      <vt:lpstr>Collaborative work Helps Develop Listening skills</vt:lpstr>
      <vt:lpstr>The Future of Global</vt:lpstr>
      <vt:lpstr>Mission Statements-Not just a mantra to hang on the wall</vt:lpstr>
      <vt:lpstr>Schools represent a moral microcosm of the globe</vt:lpstr>
      <vt:lpstr> A word about human dignity</vt:lpstr>
      <vt:lpstr>Fernando Reimers </vt:lpstr>
      <vt:lpstr>Global Mindset Helps to Address Controversies</vt:lpstr>
      <vt:lpstr>Reimers’ Leadership Challenge</vt:lpstr>
      <vt:lpstr>Activities that Make a Difference</vt:lpstr>
      <vt:lpstr>Increasing Stakeholders Engagement</vt:lpstr>
      <vt:lpstr>Global Citizenship/ Oxfam</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Education: Some Leadership Challenges </dc:title>
  <dc:creator>18123</dc:creator>
  <cp:lastModifiedBy>Bonk, Curtis Jay</cp:lastModifiedBy>
  <cp:revision>2</cp:revision>
  <dcterms:modified xsi:type="dcterms:W3CDTF">2022-06-11T17:46:17Z</dcterms:modified>
</cp:coreProperties>
</file>